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4" r:id="rId4"/>
    <p:sldId id="271" r:id="rId5"/>
    <p:sldId id="265" r:id="rId6"/>
    <p:sldId id="257" r:id="rId7"/>
    <p:sldId id="275" r:id="rId8"/>
    <p:sldId id="276" r:id="rId9"/>
    <p:sldId id="303" r:id="rId10"/>
    <p:sldId id="274" r:id="rId11"/>
    <p:sldId id="272" r:id="rId12"/>
    <p:sldId id="273" r:id="rId13"/>
    <p:sldId id="299" r:id="rId14"/>
    <p:sldId id="270" r:id="rId15"/>
    <p:sldId id="295" r:id="rId16"/>
    <p:sldId id="294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980"/>
    <a:srgbClr val="D8667E"/>
    <a:srgbClr val="68A76D"/>
    <a:srgbClr val="E9C03C"/>
    <a:srgbClr val="A98A7F"/>
    <a:srgbClr val="66407D"/>
    <a:srgbClr val="87201E"/>
    <a:srgbClr val="AF6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58"/>
    <p:restoredTop sz="92570"/>
  </p:normalViewPr>
  <p:slideViewPr>
    <p:cSldViewPr snapToGrid="0">
      <p:cViewPr varScale="1">
        <p:scale>
          <a:sx n="62" d="100"/>
          <a:sy n="62" d="100"/>
        </p:scale>
        <p:origin x="200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14D7-401E-D54D-9D62-6CED5704D06C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F25CE-E684-CA40-B43B-400A35DCA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2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8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2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1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7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9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efficient because you input sequences one by one as opposed to calculating distance of all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enabled low cost, high throughput sequencing of the 16s gene. These came at expense of shorter read lengths and higher error rates compared to sanger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OTU is really just referring to the group of organisms being studied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6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6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1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8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25CE-E684-CA40-B43B-400A35DCAF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7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A4EE-315A-911A-3B63-BD9B85F4F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A3F7F-4FB1-FC21-1589-16E8DFA9F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12847-1CF6-AC5C-BF57-A1E329B7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7E20F-8239-5D09-20C0-744FD05C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D3EEA-98AA-2B54-9A23-B9D1F6DD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9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630B-C15B-850A-57C4-3FA805E7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923CE-D3E2-A31A-B8E5-20D0FABC1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A6534-E95D-6129-F4A2-C096AA41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4943-9116-80A3-60A1-0D53D3EE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D5A25-AAB0-6C2A-7F79-FD0428D1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DF9A2-17DF-5D77-0FAA-4DEE81F9A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71B94-E613-EB02-F1AB-1F7B8FC4B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9AB8B-510F-6E04-E081-306D9555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F1416-FC5C-A337-653D-F471530A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996B8-C88C-E366-4337-DE938F53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6F5D-9518-13AD-529D-8A7E2959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3BF53-0B77-0EA4-5142-4D76E943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BE541-83C6-E2DE-B46E-0040B8CA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0D29-D515-4F59-D68D-05F2C8BD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35F78-20E9-1840-BD46-18C5B0DA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8647-ACB3-0817-5D8D-7225E4A3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45EF4-9869-10E0-749D-CEB88B0AD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C9628-CD60-0E35-4A06-7A51F9CC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19263-1C85-0C08-5CF9-63CA6240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4741F-1453-51C2-EB08-CFDB0B77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3236-BBD9-BEB0-F70F-62BCFBD2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0612A-E550-CB21-81B9-C8DAEB6D1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0E1C4-6ED4-024A-FD2C-E27430D90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A8BC5-9737-7621-AE82-54AD793D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F2C9C-04EE-8959-C22B-42703EB1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1F534-386C-6AFF-4E83-2E838AEF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2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9C95-0491-E901-731A-AD837581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8B1B5-AB03-DB65-B385-DCD8EB368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7FE46-4F9D-8EB3-14C9-D790C8F5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928F0-4E51-4DD4-5662-92C500E78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EFF9A-4DFC-F457-8696-89E0339E7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33D42-BEAB-3366-8B80-F8C1DE4E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60CB1-B23A-6AD8-7BE4-EA6E071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2E478-C960-BC7F-820A-581DB4FE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4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40E7-39AE-5245-DC76-AC6938C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AA1C9-6BD0-CB4E-8E17-EE8B467C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F4B1-C210-E8F4-D053-B0579DA2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543B7-5479-4DBE-8C06-071CCB99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B09C6-8A35-44BD-98D1-501D52A1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0348A-BF7F-98B8-475A-C23E37B9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F8E23-E65C-8921-203D-EC37C1C8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5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D974-2F9C-9689-D764-60B95924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6FBD-1D83-A235-B14F-152758F97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4004A-F0D1-E9B6-3723-23FA8FD7E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C7846-4018-A73A-D95B-D28CEACE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C23AD-F9EE-5DAF-7E6C-545E1866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69934-03E9-5968-3964-121220FC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0D86-6FE7-7BCB-0121-AFA2E318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77BD3-1D5F-1475-30F6-48188033C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25F30-99BC-B814-2240-5D35D9B39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8E58F-A41D-0B12-8312-FFF0EE83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84661-06E1-459C-A703-129582C8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8612A-9973-5E88-B8B4-33211ECF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3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74CE2-EA76-055F-68A8-1A2D1CD31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36688-62AC-3573-9420-F2FE70EB2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E5460-1452-1B5E-B8C1-312683FB0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D3E2-DA9A-2F4D-8D92-3CAA5A33DFEB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0E14-EBE2-EBA4-2422-4382D2900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3DF46-89B9-5840-FA6A-82F5D63B9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971D-DE24-C34F-806F-BCA38A26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BCC9-FC4B-842F-8625-160EE878A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Operational Taxonomic Units (OTUs)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9D52F-89FA-89FD-C0D2-B97549F38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6621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" pitchFamily="2" charset="0"/>
              </a:rPr>
              <a:t>Bridget O’Brien</a:t>
            </a:r>
          </a:p>
          <a:p>
            <a:r>
              <a:rPr lang="en-US" i="1" dirty="0">
                <a:latin typeface="Times" pitchFamily="2" charset="0"/>
              </a:rPr>
              <a:t>Theory of Microbiome Analysis Workshop</a:t>
            </a:r>
          </a:p>
          <a:p>
            <a:r>
              <a:rPr lang="en-US" dirty="0">
                <a:latin typeface="Times" pitchFamily="2" charset="0"/>
              </a:rPr>
              <a:t>October 3, 2022</a:t>
            </a:r>
          </a:p>
        </p:txBody>
      </p:sp>
    </p:spTree>
    <p:extLst>
      <p:ext uri="{BB962C8B-B14F-4D97-AF65-F5344CB8AC3E}">
        <p14:creationId xmlns:p14="http://schemas.microsoft.com/office/powerpoint/2010/main" val="143408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C457-DA26-1218-3654-2A5CA491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Dependent 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0500-B2C2-F4A3-0EC2-2C2D5CD7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8684" cy="4351338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" pitchFamily="2" charset="0"/>
              </a:rPr>
              <a:t>Open reference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Clusters similar sequences to sequences found in a database (e.g.</a:t>
            </a:r>
            <a:r>
              <a:rPr lang="en-C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Greengenes</a:t>
            </a:r>
            <a:r>
              <a:rPr lang="en-C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Ribosomal Database Project, or SILVA)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novo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 on sequences which don’t match database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CA" i="1" dirty="0">
              <a:latin typeface="Times" pitchFamily="2" charset="0"/>
            </a:endParaRPr>
          </a:p>
          <a:p>
            <a:pPr lvl="1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F68FD4-DA88-D9AC-C018-B43E858C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61" y="5673753"/>
            <a:ext cx="1576381" cy="6263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2981E4-D3A5-1AEC-E937-58C4555EE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142" y="5624223"/>
            <a:ext cx="1251146" cy="6144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8BE094-1FD5-F597-D714-4EADEE456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435" y="5673753"/>
            <a:ext cx="1105082" cy="670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7E1C46-9D0A-2EA5-D2C2-DA08B3664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90" y="4001294"/>
            <a:ext cx="1857542" cy="1407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8519D-7C67-F4B0-4C39-0654A3C0A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5470" y="3764715"/>
            <a:ext cx="2713762" cy="16231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AEC516-7B5B-C61E-0C67-EEEFCEAFE89D}"/>
              </a:ext>
            </a:extLst>
          </p:cNvPr>
          <p:cNvSpPr/>
          <p:nvPr/>
        </p:nvSpPr>
        <p:spPr>
          <a:xfrm>
            <a:off x="755885" y="4004525"/>
            <a:ext cx="1886647" cy="1336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C7CFA5-C62D-DFAD-BE21-B4215874822D}"/>
              </a:ext>
            </a:extLst>
          </p:cNvPr>
          <p:cNvSpPr/>
          <p:nvPr/>
        </p:nvSpPr>
        <p:spPr>
          <a:xfrm>
            <a:off x="3296460" y="3883708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B5F540-4A11-3ECD-19C7-59C5F30733FB}"/>
              </a:ext>
            </a:extLst>
          </p:cNvPr>
          <p:cNvSpPr/>
          <p:nvPr/>
        </p:nvSpPr>
        <p:spPr>
          <a:xfrm>
            <a:off x="5500335" y="3883708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B27474-A3E3-C6E5-FAA8-D4AA2147D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7545" y="3962109"/>
            <a:ext cx="1566340" cy="1375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C3E80B-B040-DE0B-87C9-809071481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1296" y="4012146"/>
            <a:ext cx="1597150" cy="13859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003E37-8505-76E7-45A5-0AB2561BDC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0439" y="4012146"/>
            <a:ext cx="896595" cy="12562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30A184-7688-1EEC-4E44-CE095A88A9C7}"/>
              </a:ext>
            </a:extLst>
          </p:cNvPr>
          <p:cNvSpPr/>
          <p:nvPr/>
        </p:nvSpPr>
        <p:spPr>
          <a:xfrm>
            <a:off x="7642637" y="3883796"/>
            <a:ext cx="1092200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988666-8F30-8D1F-331E-14F6B90F21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5492376"/>
            <a:ext cx="575676" cy="6845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3415F43-9962-F923-43EC-178B47A95C40}"/>
              </a:ext>
            </a:extLst>
          </p:cNvPr>
          <p:cNvSpPr/>
          <p:nvPr/>
        </p:nvSpPr>
        <p:spPr>
          <a:xfrm>
            <a:off x="9348913" y="3706625"/>
            <a:ext cx="2417971" cy="1790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783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C457-DA26-1218-3654-2A5CA491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Dependent 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0500-B2C2-F4A3-0EC2-2C2D5CD7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8684" cy="2386157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" pitchFamily="2" charset="0"/>
              </a:rPr>
              <a:t>Closed reference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sequences be clustered around reference database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Removes sequences that don’t match database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samples extensively studied, but bad for understudied microbial communities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CA" i="1" dirty="0">
              <a:latin typeface="Times" pitchFamily="2" charset="0"/>
            </a:endParaRPr>
          </a:p>
          <a:p>
            <a:pPr lvl="1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94ABE-0CAD-827E-6335-E08D06599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61" y="5673753"/>
            <a:ext cx="1576381" cy="626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10AA26-7EDB-E52E-6722-4697651B8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142" y="5624223"/>
            <a:ext cx="1251146" cy="614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7C400-DB94-623B-A5F7-3B9489C67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435" y="5673753"/>
            <a:ext cx="1105082" cy="670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ED6C4-66FF-E898-4B67-96C05D63D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90" y="4001294"/>
            <a:ext cx="1857542" cy="1407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797AB5-2B40-A146-A349-B46D12FEF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5470" y="3764715"/>
            <a:ext cx="2713762" cy="16231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192A9A-01BA-E1DF-F12B-C58533116CB6}"/>
              </a:ext>
            </a:extLst>
          </p:cNvPr>
          <p:cNvSpPr/>
          <p:nvPr/>
        </p:nvSpPr>
        <p:spPr>
          <a:xfrm>
            <a:off x="755885" y="4004525"/>
            <a:ext cx="1886647" cy="1336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2C71F5-8AF3-A1DD-39BF-DE1256C0C6BB}"/>
              </a:ext>
            </a:extLst>
          </p:cNvPr>
          <p:cNvSpPr/>
          <p:nvPr/>
        </p:nvSpPr>
        <p:spPr>
          <a:xfrm>
            <a:off x="3296460" y="3883708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B1ED20-4C0B-D026-CB9B-B20B213F185E}"/>
              </a:ext>
            </a:extLst>
          </p:cNvPr>
          <p:cNvSpPr/>
          <p:nvPr/>
        </p:nvSpPr>
        <p:spPr>
          <a:xfrm>
            <a:off x="5500335" y="3883708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E9950B-7AD6-8438-1C30-C5BD532B6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7545" y="3962109"/>
            <a:ext cx="1566340" cy="1375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5E7AAD-5474-3D02-4E37-B4AFF5175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1296" y="4012146"/>
            <a:ext cx="1597150" cy="13859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79B486-FDA7-FA54-C248-8CFC6A6943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0439" y="4012146"/>
            <a:ext cx="896595" cy="12562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6ABF839-2A2D-DE1A-BC98-A7E67854B5C6}"/>
              </a:ext>
            </a:extLst>
          </p:cNvPr>
          <p:cNvSpPr/>
          <p:nvPr/>
        </p:nvSpPr>
        <p:spPr>
          <a:xfrm>
            <a:off x="7642637" y="3883796"/>
            <a:ext cx="1092200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727FB0A-66BA-2D5F-CCFC-0ADED996FA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5492376"/>
            <a:ext cx="575676" cy="68458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64A12C7-D3ED-822D-4AE0-104847140AAF}"/>
              </a:ext>
            </a:extLst>
          </p:cNvPr>
          <p:cNvSpPr/>
          <p:nvPr/>
        </p:nvSpPr>
        <p:spPr>
          <a:xfrm>
            <a:off x="9348913" y="3706625"/>
            <a:ext cx="2417971" cy="1790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6596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C457-DA26-1218-3654-2A5CA491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Dependent 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0500-B2C2-F4A3-0EC2-2C2D5CD7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8684" cy="4351338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" pitchFamily="2" charset="0"/>
              </a:rPr>
              <a:t>Closed reference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sequences be clustered around reference database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Removes sequences that don’t match database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samples extensively studied, but bad for understudied microbial communities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CA" i="1" dirty="0">
              <a:latin typeface="Times" pitchFamily="2" charset="0"/>
            </a:endParaRPr>
          </a:p>
          <a:p>
            <a:pPr lvl="1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EDB52-E28A-088D-C33F-75E87B69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61" y="5673753"/>
            <a:ext cx="1576381" cy="626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E20F6-D6D1-B505-868E-B81F52F90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142" y="5624223"/>
            <a:ext cx="1251146" cy="614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1DD0C-A3EA-BBB8-A5DE-B7148140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435" y="5673753"/>
            <a:ext cx="1105082" cy="670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29B3C8-9E8F-D91B-AE0E-811E1BB9B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90" y="4001294"/>
            <a:ext cx="1857542" cy="1407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EE4599-ED41-DFC8-62C9-DE2A17C15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5470" y="3764715"/>
            <a:ext cx="2713762" cy="16231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F66414-F3DE-8853-458D-327A992D505E}"/>
              </a:ext>
            </a:extLst>
          </p:cNvPr>
          <p:cNvSpPr/>
          <p:nvPr/>
        </p:nvSpPr>
        <p:spPr>
          <a:xfrm>
            <a:off x="755885" y="4004525"/>
            <a:ext cx="1886647" cy="1336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E47F56-7876-E7F6-8A0D-A4689DB52822}"/>
              </a:ext>
            </a:extLst>
          </p:cNvPr>
          <p:cNvSpPr/>
          <p:nvPr/>
        </p:nvSpPr>
        <p:spPr>
          <a:xfrm>
            <a:off x="3296460" y="3883708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536718-BFA0-FFE0-8E3E-72072A3982D5}"/>
              </a:ext>
            </a:extLst>
          </p:cNvPr>
          <p:cNvSpPr/>
          <p:nvPr/>
        </p:nvSpPr>
        <p:spPr>
          <a:xfrm>
            <a:off x="5500335" y="3883708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FFF3AD-FFD6-A029-567F-32286FF1A1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7545" y="3962109"/>
            <a:ext cx="1566340" cy="13755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9CB-B264-1BB7-716E-5DD4486755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1296" y="4012146"/>
            <a:ext cx="1597150" cy="13859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97896-53FA-C570-C3B7-557DC637A2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0439" y="4012146"/>
            <a:ext cx="896595" cy="125627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61FD8AB-D2DA-0A88-F172-AAE1C92265DD}"/>
              </a:ext>
            </a:extLst>
          </p:cNvPr>
          <p:cNvSpPr/>
          <p:nvPr/>
        </p:nvSpPr>
        <p:spPr>
          <a:xfrm>
            <a:off x="7642637" y="3883796"/>
            <a:ext cx="1092200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6861CF-1272-ECBA-D8C1-FE2271547A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5492376"/>
            <a:ext cx="575676" cy="684587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5660D7A2-22C8-A1BC-4C97-BDF4A10AEB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82691" y="3854500"/>
            <a:ext cx="1483113" cy="14831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A52A28B-D463-1382-95B2-78FFC823CF7F}"/>
              </a:ext>
            </a:extLst>
          </p:cNvPr>
          <p:cNvSpPr/>
          <p:nvPr/>
        </p:nvSpPr>
        <p:spPr>
          <a:xfrm>
            <a:off x="9348913" y="3706625"/>
            <a:ext cx="2417971" cy="1790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7920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D6AEDD-EE28-4110-35D4-FBDCDD74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0967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Researchers Use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novo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 Clustering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12E570-0519-74B4-F4E7-2CDA1CD91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563" b="72492"/>
          <a:stretch/>
        </p:blipFill>
        <p:spPr>
          <a:xfrm>
            <a:off x="994304" y="1731963"/>
            <a:ext cx="2834746" cy="118558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9A57686-F65A-DD30-0A7F-CB82C416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4" y="1731963"/>
            <a:ext cx="10848756" cy="42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313E93-0B2D-DC39-6846-80C843543895}"/>
              </a:ext>
            </a:extLst>
          </p:cNvPr>
          <p:cNvSpPr txBox="1"/>
          <p:nvPr/>
        </p:nvSpPr>
        <p:spPr>
          <a:xfrm>
            <a:off x="200833" y="6308209"/>
            <a:ext cx="242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Wei et al., 2021</a:t>
            </a:r>
          </a:p>
        </p:txBody>
      </p:sp>
    </p:spTree>
    <p:extLst>
      <p:ext uri="{BB962C8B-B14F-4D97-AF65-F5344CB8AC3E}">
        <p14:creationId xmlns:p14="http://schemas.microsoft.com/office/powerpoint/2010/main" val="38874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2918-BF5F-F912-B959-9BF4F1AE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0967" cy="1325563"/>
          </a:xfrm>
        </p:spPr>
        <p:txBody>
          <a:bodyPr/>
          <a:lstStyle/>
          <a:p>
            <a:r>
              <a:rPr lang="en-CA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ierarchical clustering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17DCD-B789-4C21-3837-FBD3ABE15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602" y="1176338"/>
            <a:ext cx="5064071" cy="487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85DF0-CB2D-4E77-AD00-A39353214F8C}"/>
              </a:ext>
            </a:extLst>
          </p:cNvPr>
          <p:cNvSpPr txBox="1"/>
          <p:nvPr/>
        </p:nvSpPr>
        <p:spPr>
          <a:xfrm>
            <a:off x="6918602" y="6052216"/>
            <a:ext cx="1915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Wei et al.,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10813-4868-1BD1-1308-5174AF62E574}"/>
              </a:ext>
            </a:extLst>
          </p:cNvPr>
          <p:cNvSpPr txBox="1"/>
          <p:nvPr/>
        </p:nvSpPr>
        <p:spPr>
          <a:xfrm>
            <a:off x="1046499" y="3905012"/>
            <a:ext cx="457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CA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CA" dirty="0" err="1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mothur</a:t>
            </a:r>
            <a:r>
              <a:rPr lang="en-CA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HPC-CLUST, ESPIRIT, </a:t>
            </a:r>
            <a:r>
              <a:rPr lang="en-CA" dirty="0" err="1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mcClust</a:t>
            </a:r>
            <a:endParaRPr lang="en-CA" dirty="0">
              <a:solidFill>
                <a:srgbClr val="2828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45F48-7BB2-BAAA-A461-FADAD63E166C}"/>
              </a:ext>
            </a:extLst>
          </p:cNvPr>
          <p:cNvSpPr txBox="1"/>
          <p:nvPr/>
        </p:nvSpPr>
        <p:spPr>
          <a:xfrm>
            <a:off x="838199" y="29216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sz="1800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uilds a hierarchical tree with a predefined threshold to assign sequences into OTUs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28D0F-FB1B-39B6-F059-052C14F28DF2}"/>
              </a:ext>
            </a:extLst>
          </p:cNvPr>
          <p:cNvSpPr txBox="1"/>
          <p:nvPr/>
        </p:nvSpPr>
        <p:spPr>
          <a:xfrm>
            <a:off x="822602" y="184450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a d</a:t>
            </a:r>
            <a:r>
              <a:rPr lang="en-CA" sz="1800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istance matrix between all sequence alignments derived either from pairwise sequence alignment or a multiple sequence alignment</a:t>
            </a:r>
          </a:p>
        </p:txBody>
      </p:sp>
    </p:spTree>
    <p:extLst>
      <p:ext uri="{BB962C8B-B14F-4D97-AF65-F5344CB8AC3E}">
        <p14:creationId xmlns:p14="http://schemas.microsoft.com/office/powerpoint/2010/main" val="3705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2918-BF5F-F912-B959-9BF4F1AE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0967" cy="1325563"/>
          </a:xfrm>
        </p:spPr>
        <p:txBody>
          <a:bodyPr/>
          <a:lstStyle/>
          <a:p>
            <a:r>
              <a:rPr lang="en-CA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euristic clustering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9A4F7E5-4544-FFD3-A2C4-A141566D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96" y="2163905"/>
            <a:ext cx="5137570" cy="24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91ACBD-4CC5-1C2E-310D-D55502998579}"/>
              </a:ext>
            </a:extLst>
          </p:cNvPr>
          <p:cNvSpPr txBox="1"/>
          <p:nvPr/>
        </p:nvSpPr>
        <p:spPr>
          <a:xfrm>
            <a:off x="325064" y="6123543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e.g. CD-HIT and USEARCH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1B55E-37BF-9EA4-414E-600AD1E116B3}"/>
              </a:ext>
            </a:extLst>
          </p:cNvPr>
          <p:cNvSpPr txBox="1"/>
          <p:nvPr/>
        </p:nvSpPr>
        <p:spPr>
          <a:xfrm>
            <a:off x="10083770" y="4554060"/>
            <a:ext cx="1915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Wei et al.,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9F25E-C0AB-08DD-C4EB-27CCEF6EA6BB}"/>
              </a:ext>
            </a:extLst>
          </p:cNvPr>
          <p:cNvSpPr txBox="1"/>
          <p:nvPr/>
        </p:nvSpPr>
        <p:spPr>
          <a:xfrm>
            <a:off x="681035" y="2361429"/>
            <a:ext cx="60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cluster is represented by one sequence (called a seed)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DFD0E-1F76-5715-38FD-21BE6D94D094}"/>
              </a:ext>
            </a:extLst>
          </p:cNvPr>
          <p:cNvSpPr txBox="1"/>
          <p:nvPr/>
        </p:nvSpPr>
        <p:spPr>
          <a:xfrm>
            <a:off x="681035" y="3082173"/>
            <a:ext cx="60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query sequence is compared to all the seeds of existing clusters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191159-993E-8AFF-EF72-4A31B669ED34}"/>
              </a:ext>
            </a:extLst>
          </p:cNvPr>
          <p:cNvSpPr txBox="1"/>
          <p:nvPr/>
        </p:nvSpPr>
        <p:spPr>
          <a:xfrm>
            <a:off x="681035" y="3802917"/>
            <a:ext cx="609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&lt; 0.03 distant </a:t>
            </a:r>
            <a:r>
              <a:rPr lang="en-CA" sz="20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CA" sz="20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stays in that cluster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902346-CABA-29A4-8080-640DDCB2FD63}"/>
              </a:ext>
            </a:extLst>
          </p:cNvPr>
          <p:cNvSpPr txBox="1"/>
          <p:nvPr/>
        </p:nvSpPr>
        <p:spPr>
          <a:xfrm>
            <a:off x="681035" y="4215885"/>
            <a:ext cx="60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&gt; 0.03 distant </a:t>
            </a:r>
            <a:r>
              <a:rPr lang="en-CA" sz="20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CA" sz="20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 new seed of a new cluster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4C934-FE62-7514-5A95-005F87502ED2}"/>
              </a:ext>
            </a:extLst>
          </p:cNvPr>
          <p:cNvSpPr txBox="1"/>
          <p:nvPr/>
        </p:nvSpPr>
        <p:spPr>
          <a:xfrm>
            <a:off x="681035" y="4936628"/>
            <a:ext cx="60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2000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omputationally more efficient than hierarchical and therefore are more widely used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D79E4-FE3E-5266-02F1-CB3E3D0717BA}"/>
              </a:ext>
            </a:extLst>
          </p:cNvPr>
          <p:cNvSpPr txBox="1"/>
          <p:nvPr/>
        </p:nvSpPr>
        <p:spPr>
          <a:xfrm>
            <a:off x="681035" y="1875693"/>
            <a:ext cx="609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sequences one by one </a:t>
            </a:r>
          </a:p>
        </p:txBody>
      </p:sp>
    </p:spTree>
    <p:extLst>
      <p:ext uri="{BB962C8B-B14F-4D97-AF65-F5344CB8AC3E}">
        <p14:creationId xmlns:p14="http://schemas.microsoft.com/office/powerpoint/2010/main" val="33828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90483B-28BC-6088-5144-B2EEF321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0967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OTU Clustering Methods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306FBC-6C55-533A-EDD0-CAF77FCFD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87" y="1461787"/>
            <a:ext cx="6786264" cy="48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4F70B-0F93-977F-C8C3-70DA66ED6A64}"/>
              </a:ext>
            </a:extLst>
          </p:cNvPr>
          <p:cNvSpPr txBox="1"/>
          <p:nvPr/>
        </p:nvSpPr>
        <p:spPr>
          <a:xfrm>
            <a:off x="378778" y="6308209"/>
            <a:ext cx="242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Wei et al.,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8BB74-8068-ED77-6114-DE75AB30A397}"/>
              </a:ext>
            </a:extLst>
          </p:cNvPr>
          <p:cNvSpPr txBox="1"/>
          <p:nvPr/>
        </p:nvSpPr>
        <p:spPr>
          <a:xfrm>
            <a:off x="8456813" y="1782002"/>
            <a:ext cx="30491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NMI = N</a:t>
            </a:r>
            <a:r>
              <a:rPr lang="en-CA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ormalized </a:t>
            </a:r>
            <a:r>
              <a:rPr lang="en-CA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utual </a:t>
            </a:r>
            <a:r>
              <a:rPr lang="en-CA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pplied to estimate the clustering accuracy (i.e. how the outcome of one clustering algorithm agrees with the ground truth)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5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95CAE4-3B79-E0CA-1F60-BC755E38E24D}"/>
              </a:ext>
            </a:extLst>
          </p:cNvPr>
          <p:cNvSpPr txBox="1"/>
          <p:nvPr/>
        </p:nvSpPr>
        <p:spPr>
          <a:xfrm>
            <a:off x="838200" y="1623904"/>
            <a:ext cx="107700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result in artifacts being grouped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08E60-51E8-88C7-0B83-2D7B21B2EF6A}"/>
              </a:ext>
            </a:extLst>
          </p:cNvPr>
          <p:cNvSpPr txBox="1"/>
          <p:nvPr/>
        </p:nvSpPr>
        <p:spPr>
          <a:xfrm>
            <a:off x="838200" y="566264"/>
            <a:ext cx="78994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 Clustering is Not Perfect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5D9A9-D397-8F43-C080-9B5DF0BB9F57}"/>
              </a:ext>
            </a:extLst>
          </p:cNvPr>
          <p:cNvSpPr txBox="1"/>
          <p:nvPr/>
        </p:nvSpPr>
        <p:spPr>
          <a:xfrm>
            <a:off x="1650320" y="2116347"/>
            <a:ext cx="8891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 artifacts may make samples appear more diverse than they actually 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D0481-85C6-3440-0FA5-9EFA93B6DD09}"/>
              </a:ext>
            </a:extLst>
          </p:cNvPr>
          <p:cNvSpPr txBox="1"/>
          <p:nvPr/>
        </p:nvSpPr>
        <p:spPr>
          <a:xfrm>
            <a:off x="838200" y="4268587"/>
            <a:ext cx="100203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researchers have argued that the 3% distance threshold to define OTUs is too coarse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05534-2064-5659-33FE-24B6509F4780}"/>
              </a:ext>
            </a:extLst>
          </p:cNvPr>
          <p:cNvSpPr txBox="1"/>
          <p:nvPr/>
        </p:nvSpPr>
        <p:spPr>
          <a:xfrm>
            <a:off x="1738540" y="5161139"/>
            <a:ext cx="8891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have suggested using 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amplicon sequence variants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(ASVs) which reflect a finer taxonomic level and removes low abundant sequence based on error model results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67AA5-7038-CD2B-C2A4-3E1E4849146D}"/>
              </a:ext>
            </a:extLst>
          </p:cNvPr>
          <p:cNvSpPr txBox="1"/>
          <p:nvPr/>
        </p:nvSpPr>
        <p:spPr>
          <a:xfrm>
            <a:off x="838200" y="2782512"/>
            <a:ext cx="100203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result in 16S rRNA sequences from different species being grouped together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FC9282-85DF-AF42-DF22-6FB68262BB95}"/>
              </a:ext>
            </a:extLst>
          </p:cNvPr>
          <p:cNvSpPr txBox="1"/>
          <p:nvPr/>
        </p:nvSpPr>
        <p:spPr>
          <a:xfrm>
            <a:off x="1738540" y="3675064"/>
            <a:ext cx="8891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 if goal of the study is having 1 OTU/phenotype</a:t>
            </a:r>
          </a:p>
        </p:txBody>
      </p:sp>
    </p:spTree>
    <p:extLst>
      <p:ext uri="{BB962C8B-B14F-4D97-AF65-F5344CB8AC3E}">
        <p14:creationId xmlns:p14="http://schemas.microsoft.com/office/powerpoint/2010/main" val="27428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B8FC-E147-6A3D-2A13-AD125608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Generation Sequencing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6797E-7116-2E2A-2EE6-FFA3F2151555}"/>
              </a:ext>
            </a:extLst>
          </p:cNvPr>
          <p:cNvSpPr txBox="1"/>
          <p:nvPr/>
        </p:nvSpPr>
        <p:spPr>
          <a:xfrm>
            <a:off x="10083102" y="3642678"/>
            <a:ext cx="15431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16S rRNA gene amplicon sequencing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86A2E-164A-5436-A54F-E643A3DC0F3F}"/>
              </a:ext>
            </a:extLst>
          </p:cNvPr>
          <p:cNvSpPr txBox="1"/>
          <p:nvPr/>
        </p:nvSpPr>
        <p:spPr>
          <a:xfrm>
            <a:off x="828730" y="3512978"/>
            <a:ext cx="10637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generation: Massively parallel sequencing (short reads)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generation: Single-molecule sequencing (long reads)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FB50E-4FC6-62B6-D9F4-3C4F2091399E}"/>
              </a:ext>
            </a:extLst>
          </p:cNvPr>
          <p:cNvSpPr txBox="1"/>
          <p:nvPr/>
        </p:nvSpPr>
        <p:spPr>
          <a:xfrm>
            <a:off x="828730" y="2417167"/>
            <a:ext cx="11226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Cultivation-independent methods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 next generation sequencing (NGS), are essential to identify and characterize microorganisms in various environments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E1ACFF-6BD4-1148-4DF5-25558133C485}"/>
              </a:ext>
            </a:extLst>
          </p:cNvPr>
          <p:cNvCxnSpPr/>
          <p:nvPr/>
        </p:nvCxnSpPr>
        <p:spPr>
          <a:xfrm>
            <a:off x="9265920" y="4113143"/>
            <a:ext cx="594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6FBDB5-6D08-F6B8-D79C-09CE06A06648}"/>
              </a:ext>
            </a:extLst>
          </p:cNvPr>
          <p:cNvSpPr txBox="1"/>
          <p:nvPr/>
        </p:nvSpPr>
        <p:spPr>
          <a:xfrm>
            <a:off x="838200" y="1690688"/>
            <a:ext cx="7519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fraction of microbial communities are culturable</a:t>
            </a:r>
          </a:p>
        </p:txBody>
      </p:sp>
    </p:spTree>
    <p:extLst>
      <p:ext uri="{BB962C8B-B14F-4D97-AF65-F5344CB8AC3E}">
        <p14:creationId xmlns:p14="http://schemas.microsoft.com/office/powerpoint/2010/main" val="245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9693AE-B271-38CA-86A7-71821232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16S rRNA Gene Amplicon Sequencing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6858E-6195-764A-B35B-33B81D7C77D1}"/>
              </a:ext>
            </a:extLst>
          </p:cNvPr>
          <p:cNvSpPr txBox="1"/>
          <p:nvPr/>
        </p:nvSpPr>
        <p:spPr>
          <a:xfrm>
            <a:off x="838199" y="1690688"/>
            <a:ext cx="92923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 a variable region of the 16S rRNA gene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allow for taxonomic identification in mixed microbial samples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ariable Copy Number, Intra-Genomic Heterogeneities and Lateral Transfers  of the 16S rRNA Gene in Pseudomonas | PLOS ONE">
            <a:extLst>
              <a:ext uri="{FF2B5EF4-FFF2-40B4-BE49-F238E27FC236}">
                <a16:creationId xmlns:a16="http://schemas.microsoft.com/office/drawing/2014/main" id="{256929B1-C4CF-BF76-EC73-D93ABC12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53" y="2961399"/>
            <a:ext cx="5715789" cy="24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FFDAC415-6CE5-AB67-5490-FC03E511ABBB}"/>
              </a:ext>
            </a:extLst>
          </p:cNvPr>
          <p:cNvSpPr/>
          <p:nvPr/>
        </p:nvSpPr>
        <p:spPr>
          <a:xfrm>
            <a:off x="4740973" y="3264119"/>
            <a:ext cx="600743" cy="333534"/>
          </a:xfrm>
          <a:custGeom>
            <a:avLst/>
            <a:gdLst>
              <a:gd name="connsiteX0" fmla="*/ 0 w 463639"/>
              <a:gd name="connsiteY0" fmla="*/ 399245 h 399245"/>
              <a:gd name="connsiteX1" fmla="*/ 77273 w 463639"/>
              <a:gd name="connsiteY1" fmla="*/ 180304 h 399245"/>
              <a:gd name="connsiteX2" fmla="*/ 360608 w 463639"/>
              <a:gd name="connsiteY2" fmla="*/ 270456 h 399245"/>
              <a:gd name="connsiteX3" fmla="*/ 463639 w 463639"/>
              <a:gd name="connsiteY3" fmla="*/ 0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39" h="399245">
                <a:moveTo>
                  <a:pt x="0" y="399245"/>
                </a:moveTo>
                <a:cubicBezTo>
                  <a:pt x="8586" y="300507"/>
                  <a:pt x="17172" y="201769"/>
                  <a:pt x="77273" y="180304"/>
                </a:cubicBezTo>
                <a:cubicBezTo>
                  <a:pt x="137374" y="158839"/>
                  <a:pt x="296214" y="300507"/>
                  <a:pt x="360608" y="270456"/>
                </a:cubicBezTo>
                <a:cubicBezTo>
                  <a:pt x="425002" y="240405"/>
                  <a:pt x="444320" y="120202"/>
                  <a:pt x="463639" y="0"/>
                </a:cubicBezTo>
              </a:path>
            </a:pathLst>
          </a:custGeom>
          <a:noFill/>
          <a:ln w="57150">
            <a:solidFill>
              <a:srgbClr val="AF6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48E52-CE29-5F2C-444E-666634FED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57" y="3260348"/>
            <a:ext cx="2406197" cy="168433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78B67B-B64B-7098-BE20-6E55E503B93B}"/>
              </a:ext>
            </a:extLst>
          </p:cNvPr>
          <p:cNvCxnSpPr/>
          <p:nvPr/>
        </p:nvCxnSpPr>
        <p:spPr>
          <a:xfrm>
            <a:off x="3179533" y="4119734"/>
            <a:ext cx="6181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1421AFD1-A1E5-7744-9943-F953B3C790D3}"/>
              </a:ext>
            </a:extLst>
          </p:cNvPr>
          <p:cNvSpPr/>
          <p:nvPr/>
        </p:nvSpPr>
        <p:spPr>
          <a:xfrm>
            <a:off x="4181748" y="3711673"/>
            <a:ext cx="600743" cy="333534"/>
          </a:xfrm>
          <a:custGeom>
            <a:avLst/>
            <a:gdLst>
              <a:gd name="connsiteX0" fmla="*/ 0 w 463639"/>
              <a:gd name="connsiteY0" fmla="*/ 399245 h 399245"/>
              <a:gd name="connsiteX1" fmla="*/ 77273 w 463639"/>
              <a:gd name="connsiteY1" fmla="*/ 180304 h 399245"/>
              <a:gd name="connsiteX2" fmla="*/ 360608 w 463639"/>
              <a:gd name="connsiteY2" fmla="*/ 270456 h 399245"/>
              <a:gd name="connsiteX3" fmla="*/ 463639 w 463639"/>
              <a:gd name="connsiteY3" fmla="*/ 0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39" h="399245">
                <a:moveTo>
                  <a:pt x="0" y="399245"/>
                </a:moveTo>
                <a:cubicBezTo>
                  <a:pt x="8586" y="300507"/>
                  <a:pt x="17172" y="201769"/>
                  <a:pt x="77273" y="180304"/>
                </a:cubicBezTo>
                <a:cubicBezTo>
                  <a:pt x="137374" y="158839"/>
                  <a:pt x="296214" y="300507"/>
                  <a:pt x="360608" y="270456"/>
                </a:cubicBezTo>
                <a:cubicBezTo>
                  <a:pt x="425002" y="240405"/>
                  <a:pt x="444320" y="120202"/>
                  <a:pt x="463639" y="0"/>
                </a:cubicBezTo>
              </a:path>
            </a:pathLst>
          </a:custGeom>
          <a:noFill/>
          <a:ln w="57150">
            <a:solidFill>
              <a:srgbClr val="872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07C75AB-CD8E-AB97-F435-130EF631C8E6}"/>
              </a:ext>
            </a:extLst>
          </p:cNvPr>
          <p:cNvSpPr/>
          <p:nvPr/>
        </p:nvSpPr>
        <p:spPr>
          <a:xfrm>
            <a:off x="4428008" y="4119734"/>
            <a:ext cx="600743" cy="333534"/>
          </a:xfrm>
          <a:custGeom>
            <a:avLst/>
            <a:gdLst>
              <a:gd name="connsiteX0" fmla="*/ 0 w 463639"/>
              <a:gd name="connsiteY0" fmla="*/ 399245 h 399245"/>
              <a:gd name="connsiteX1" fmla="*/ 77273 w 463639"/>
              <a:gd name="connsiteY1" fmla="*/ 180304 h 399245"/>
              <a:gd name="connsiteX2" fmla="*/ 360608 w 463639"/>
              <a:gd name="connsiteY2" fmla="*/ 270456 h 399245"/>
              <a:gd name="connsiteX3" fmla="*/ 463639 w 463639"/>
              <a:gd name="connsiteY3" fmla="*/ 0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39" h="399245">
                <a:moveTo>
                  <a:pt x="0" y="399245"/>
                </a:moveTo>
                <a:cubicBezTo>
                  <a:pt x="8586" y="300507"/>
                  <a:pt x="17172" y="201769"/>
                  <a:pt x="77273" y="180304"/>
                </a:cubicBezTo>
                <a:cubicBezTo>
                  <a:pt x="137374" y="158839"/>
                  <a:pt x="296214" y="300507"/>
                  <a:pt x="360608" y="270456"/>
                </a:cubicBezTo>
                <a:cubicBezTo>
                  <a:pt x="425002" y="240405"/>
                  <a:pt x="444320" y="120202"/>
                  <a:pt x="463639" y="0"/>
                </a:cubicBezTo>
              </a:path>
            </a:pathLst>
          </a:custGeom>
          <a:noFill/>
          <a:ln w="57150">
            <a:solidFill>
              <a:srgbClr val="66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367175B-1E3F-85D4-53F5-888BEBFFBDAB}"/>
              </a:ext>
            </a:extLst>
          </p:cNvPr>
          <p:cNvSpPr/>
          <p:nvPr/>
        </p:nvSpPr>
        <p:spPr>
          <a:xfrm>
            <a:off x="4883650" y="3711673"/>
            <a:ext cx="600743" cy="333534"/>
          </a:xfrm>
          <a:custGeom>
            <a:avLst/>
            <a:gdLst>
              <a:gd name="connsiteX0" fmla="*/ 0 w 463639"/>
              <a:gd name="connsiteY0" fmla="*/ 399245 h 399245"/>
              <a:gd name="connsiteX1" fmla="*/ 77273 w 463639"/>
              <a:gd name="connsiteY1" fmla="*/ 180304 h 399245"/>
              <a:gd name="connsiteX2" fmla="*/ 360608 w 463639"/>
              <a:gd name="connsiteY2" fmla="*/ 270456 h 399245"/>
              <a:gd name="connsiteX3" fmla="*/ 463639 w 463639"/>
              <a:gd name="connsiteY3" fmla="*/ 0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39" h="399245">
                <a:moveTo>
                  <a:pt x="0" y="399245"/>
                </a:moveTo>
                <a:cubicBezTo>
                  <a:pt x="8586" y="300507"/>
                  <a:pt x="17172" y="201769"/>
                  <a:pt x="77273" y="180304"/>
                </a:cubicBezTo>
                <a:cubicBezTo>
                  <a:pt x="137374" y="158839"/>
                  <a:pt x="296214" y="300507"/>
                  <a:pt x="360608" y="270456"/>
                </a:cubicBezTo>
                <a:cubicBezTo>
                  <a:pt x="425002" y="240405"/>
                  <a:pt x="444320" y="120202"/>
                  <a:pt x="463639" y="0"/>
                </a:cubicBezTo>
              </a:path>
            </a:pathLst>
          </a:custGeom>
          <a:noFill/>
          <a:ln w="57150">
            <a:solidFill>
              <a:srgbClr val="A9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CFBD2F7-CE34-8263-E22B-22D0F9DBCCD7}"/>
              </a:ext>
            </a:extLst>
          </p:cNvPr>
          <p:cNvSpPr/>
          <p:nvPr/>
        </p:nvSpPr>
        <p:spPr>
          <a:xfrm>
            <a:off x="5118115" y="4243109"/>
            <a:ext cx="600743" cy="333534"/>
          </a:xfrm>
          <a:custGeom>
            <a:avLst/>
            <a:gdLst>
              <a:gd name="connsiteX0" fmla="*/ 0 w 463639"/>
              <a:gd name="connsiteY0" fmla="*/ 399245 h 399245"/>
              <a:gd name="connsiteX1" fmla="*/ 77273 w 463639"/>
              <a:gd name="connsiteY1" fmla="*/ 180304 h 399245"/>
              <a:gd name="connsiteX2" fmla="*/ 360608 w 463639"/>
              <a:gd name="connsiteY2" fmla="*/ 270456 h 399245"/>
              <a:gd name="connsiteX3" fmla="*/ 463639 w 463639"/>
              <a:gd name="connsiteY3" fmla="*/ 0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39" h="399245">
                <a:moveTo>
                  <a:pt x="0" y="399245"/>
                </a:moveTo>
                <a:cubicBezTo>
                  <a:pt x="8586" y="300507"/>
                  <a:pt x="17172" y="201769"/>
                  <a:pt x="77273" y="180304"/>
                </a:cubicBezTo>
                <a:cubicBezTo>
                  <a:pt x="137374" y="158839"/>
                  <a:pt x="296214" y="300507"/>
                  <a:pt x="360608" y="270456"/>
                </a:cubicBezTo>
                <a:cubicBezTo>
                  <a:pt x="425002" y="240405"/>
                  <a:pt x="444320" y="120202"/>
                  <a:pt x="463639" y="0"/>
                </a:cubicBezTo>
              </a:path>
            </a:pathLst>
          </a:custGeom>
          <a:noFill/>
          <a:ln w="57150">
            <a:solidFill>
              <a:srgbClr val="E9C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B47BC03-8CD8-56D9-204A-DDC111FF2989}"/>
              </a:ext>
            </a:extLst>
          </p:cNvPr>
          <p:cNvSpPr/>
          <p:nvPr/>
        </p:nvSpPr>
        <p:spPr>
          <a:xfrm>
            <a:off x="4063460" y="3260668"/>
            <a:ext cx="600743" cy="333534"/>
          </a:xfrm>
          <a:custGeom>
            <a:avLst/>
            <a:gdLst>
              <a:gd name="connsiteX0" fmla="*/ 0 w 463639"/>
              <a:gd name="connsiteY0" fmla="*/ 399245 h 399245"/>
              <a:gd name="connsiteX1" fmla="*/ 77273 w 463639"/>
              <a:gd name="connsiteY1" fmla="*/ 180304 h 399245"/>
              <a:gd name="connsiteX2" fmla="*/ 360608 w 463639"/>
              <a:gd name="connsiteY2" fmla="*/ 270456 h 399245"/>
              <a:gd name="connsiteX3" fmla="*/ 463639 w 463639"/>
              <a:gd name="connsiteY3" fmla="*/ 0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39" h="399245">
                <a:moveTo>
                  <a:pt x="0" y="399245"/>
                </a:moveTo>
                <a:cubicBezTo>
                  <a:pt x="8586" y="300507"/>
                  <a:pt x="17172" y="201769"/>
                  <a:pt x="77273" y="180304"/>
                </a:cubicBezTo>
                <a:cubicBezTo>
                  <a:pt x="137374" y="158839"/>
                  <a:pt x="296214" y="300507"/>
                  <a:pt x="360608" y="270456"/>
                </a:cubicBezTo>
                <a:cubicBezTo>
                  <a:pt x="425002" y="240405"/>
                  <a:pt x="444320" y="120202"/>
                  <a:pt x="463639" y="0"/>
                </a:cubicBezTo>
              </a:path>
            </a:pathLst>
          </a:custGeom>
          <a:noFill/>
          <a:ln w="57150">
            <a:solidFill>
              <a:srgbClr val="68A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50FBE0C-A030-1309-7AD4-4498627C3866}"/>
              </a:ext>
            </a:extLst>
          </p:cNvPr>
          <p:cNvSpPr/>
          <p:nvPr/>
        </p:nvSpPr>
        <p:spPr>
          <a:xfrm>
            <a:off x="4127636" y="4464144"/>
            <a:ext cx="600743" cy="333534"/>
          </a:xfrm>
          <a:custGeom>
            <a:avLst/>
            <a:gdLst>
              <a:gd name="connsiteX0" fmla="*/ 0 w 463639"/>
              <a:gd name="connsiteY0" fmla="*/ 399245 h 399245"/>
              <a:gd name="connsiteX1" fmla="*/ 77273 w 463639"/>
              <a:gd name="connsiteY1" fmla="*/ 180304 h 399245"/>
              <a:gd name="connsiteX2" fmla="*/ 360608 w 463639"/>
              <a:gd name="connsiteY2" fmla="*/ 270456 h 399245"/>
              <a:gd name="connsiteX3" fmla="*/ 463639 w 463639"/>
              <a:gd name="connsiteY3" fmla="*/ 0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39" h="399245">
                <a:moveTo>
                  <a:pt x="0" y="399245"/>
                </a:moveTo>
                <a:cubicBezTo>
                  <a:pt x="8586" y="300507"/>
                  <a:pt x="17172" y="201769"/>
                  <a:pt x="77273" y="180304"/>
                </a:cubicBezTo>
                <a:cubicBezTo>
                  <a:pt x="137374" y="158839"/>
                  <a:pt x="296214" y="300507"/>
                  <a:pt x="360608" y="270456"/>
                </a:cubicBezTo>
                <a:cubicBezTo>
                  <a:pt x="425002" y="240405"/>
                  <a:pt x="444320" y="120202"/>
                  <a:pt x="463639" y="0"/>
                </a:cubicBezTo>
              </a:path>
            </a:pathLst>
          </a:custGeom>
          <a:noFill/>
          <a:ln w="57150">
            <a:solidFill>
              <a:srgbClr val="D86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3C41DC7-4444-AC48-B091-816A93038438}"/>
              </a:ext>
            </a:extLst>
          </p:cNvPr>
          <p:cNvSpPr/>
          <p:nvPr/>
        </p:nvSpPr>
        <p:spPr>
          <a:xfrm>
            <a:off x="4488734" y="4738893"/>
            <a:ext cx="600743" cy="333534"/>
          </a:xfrm>
          <a:custGeom>
            <a:avLst/>
            <a:gdLst>
              <a:gd name="connsiteX0" fmla="*/ 0 w 463639"/>
              <a:gd name="connsiteY0" fmla="*/ 399245 h 399245"/>
              <a:gd name="connsiteX1" fmla="*/ 77273 w 463639"/>
              <a:gd name="connsiteY1" fmla="*/ 180304 h 399245"/>
              <a:gd name="connsiteX2" fmla="*/ 360608 w 463639"/>
              <a:gd name="connsiteY2" fmla="*/ 270456 h 399245"/>
              <a:gd name="connsiteX3" fmla="*/ 463639 w 463639"/>
              <a:gd name="connsiteY3" fmla="*/ 0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39" h="399245">
                <a:moveTo>
                  <a:pt x="0" y="399245"/>
                </a:moveTo>
                <a:cubicBezTo>
                  <a:pt x="8586" y="300507"/>
                  <a:pt x="17172" y="201769"/>
                  <a:pt x="77273" y="180304"/>
                </a:cubicBezTo>
                <a:cubicBezTo>
                  <a:pt x="137374" y="158839"/>
                  <a:pt x="296214" y="300507"/>
                  <a:pt x="360608" y="270456"/>
                </a:cubicBezTo>
                <a:cubicBezTo>
                  <a:pt x="425002" y="240405"/>
                  <a:pt x="444320" y="120202"/>
                  <a:pt x="463639" y="0"/>
                </a:cubicBezTo>
              </a:path>
            </a:pathLst>
          </a:custGeom>
          <a:noFill/>
          <a:ln w="57150">
            <a:solidFill>
              <a:srgbClr val="2D4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77B77-C3B1-3383-6E31-9A208C00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0455" cy="72621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Sequencing generates random amplicon reads from samples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B6B0B7-EA35-0BBE-86C3-D97677F0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16S rRNA Gene Amplicon Sequencing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71804-4B1B-5EEF-D5CB-547DA01A655B}"/>
              </a:ext>
            </a:extLst>
          </p:cNvPr>
          <p:cNvSpPr txBox="1"/>
          <p:nvPr/>
        </p:nvSpPr>
        <p:spPr>
          <a:xfrm>
            <a:off x="838199" y="2432114"/>
            <a:ext cx="9808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some errors – don’t want to mistake these for real diversity/new species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F2A50-0840-DE05-156E-71F4D8F7C33C}"/>
              </a:ext>
            </a:extLst>
          </p:cNvPr>
          <p:cNvSpPr txBox="1"/>
          <p:nvPr/>
        </p:nvSpPr>
        <p:spPr>
          <a:xfrm>
            <a:off x="838199" y="3445658"/>
            <a:ext cx="9425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Artifacts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sequences NOT generated by our samples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24562-8FD9-EFF4-A2A4-7D8631FF925A}"/>
              </a:ext>
            </a:extLst>
          </p:cNvPr>
          <p:cNvSpPr txBox="1"/>
          <p:nvPr/>
        </p:nvSpPr>
        <p:spPr>
          <a:xfrm>
            <a:off x="1540326" y="3890665"/>
            <a:ext cx="1051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Artifacts obscure from what the true microbial community composition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artifacts are removed during quality control, however they may persist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07A2E-ACC4-380D-0949-425E1CB256B0}"/>
              </a:ext>
            </a:extLst>
          </p:cNvPr>
          <p:cNvSpPr txBox="1"/>
          <p:nvPr/>
        </p:nvSpPr>
        <p:spPr>
          <a:xfrm>
            <a:off x="955902" y="4749052"/>
            <a:ext cx="95726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minimize the risks of artifacts on analysis and to identify taxonomy,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approaches were initially developed</a:t>
            </a:r>
          </a:p>
        </p:txBody>
      </p:sp>
    </p:spTree>
    <p:extLst>
      <p:ext uri="{BB962C8B-B14F-4D97-AF65-F5344CB8AC3E}">
        <p14:creationId xmlns:p14="http://schemas.microsoft.com/office/powerpoint/2010/main" val="27911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E5C0-DDE1-14B4-7BA9-0CEFE49E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16" y="1825625"/>
            <a:ext cx="10515600" cy="72621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cluster sequences into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taxonomic units (OTU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 based upon similarity (typically 97% similarity)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828B1B-1C97-8732-54C5-807F57B4BA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Taxonomic Identification Through Clustering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42C13-1AEE-8CC7-22F7-B2E66B62B4CD}"/>
              </a:ext>
            </a:extLst>
          </p:cNvPr>
          <p:cNvSpPr txBox="1"/>
          <p:nvPr/>
        </p:nvSpPr>
        <p:spPr>
          <a:xfrm>
            <a:off x="966216" y="420852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OTU clustering approaches: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dependent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independent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830401-995A-7620-FE29-4D2E386E9E00}"/>
              </a:ext>
            </a:extLst>
          </p:cNvPr>
          <p:cNvSpPr txBox="1"/>
          <p:nvPr/>
        </p:nvSpPr>
        <p:spPr>
          <a:xfrm>
            <a:off x="1514475" y="2551837"/>
            <a:ext cx="7694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one representative sequence for downstream analysis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more tractable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CF829F-5E2D-8287-4A96-FF7E5BE918C5}"/>
              </a:ext>
            </a:extLst>
          </p:cNvPr>
          <p:cNvSpPr txBox="1"/>
          <p:nvPr/>
        </p:nvSpPr>
        <p:spPr>
          <a:xfrm>
            <a:off x="966216" y="2964682"/>
            <a:ext cx="9973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assumption that related/similar organisms will have similar target gene sequences and artifacts will have a minor contribution to the consensus OTU sequence</a:t>
            </a:r>
          </a:p>
        </p:txBody>
      </p:sp>
    </p:spTree>
    <p:extLst>
      <p:ext uri="{BB962C8B-B14F-4D97-AF65-F5344CB8AC3E}">
        <p14:creationId xmlns:p14="http://schemas.microsoft.com/office/powerpoint/2010/main" val="2613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C457-DA26-1218-3654-2A5CA491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Independent </a:t>
            </a:r>
            <a:endParaRPr lang="en-US" dirty="0">
              <a:latin typeface="Time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87ACE-0F31-DB86-E17E-EB4554EF5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90" y="4001294"/>
            <a:ext cx="1857542" cy="1407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8F509-AA1B-54AE-EDBD-7512E355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470" y="3764715"/>
            <a:ext cx="2713762" cy="1623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7B56A4-864C-9388-0A2A-B0A95F3517F4}"/>
              </a:ext>
            </a:extLst>
          </p:cNvPr>
          <p:cNvSpPr/>
          <p:nvPr/>
        </p:nvSpPr>
        <p:spPr>
          <a:xfrm>
            <a:off x="755885" y="4004525"/>
            <a:ext cx="1886647" cy="1336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79BBDE-AD06-CBB1-5309-35154CC0C56B}"/>
              </a:ext>
            </a:extLst>
          </p:cNvPr>
          <p:cNvSpPr/>
          <p:nvPr/>
        </p:nvSpPr>
        <p:spPr>
          <a:xfrm>
            <a:off x="3296460" y="3883708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3560BF-ADB0-2BC5-245E-AE508482A447}"/>
              </a:ext>
            </a:extLst>
          </p:cNvPr>
          <p:cNvSpPr/>
          <p:nvPr/>
        </p:nvSpPr>
        <p:spPr>
          <a:xfrm>
            <a:off x="5500335" y="3883708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80F3A8-4E18-BC70-3E98-77D7B2A0618C}"/>
              </a:ext>
            </a:extLst>
          </p:cNvPr>
          <p:cNvSpPr/>
          <p:nvPr/>
        </p:nvSpPr>
        <p:spPr>
          <a:xfrm>
            <a:off x="9348913" y="3706625"/>
            <a:ext cx="2417971" cy="1790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B5F1D1-27A7-14AE-46F3-907ED6EEC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545" y="3962109"/>
            <a:ext cx="1566340" cy="1375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CA754-A148-9DF5-09BC-3C99965B4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296" y="4012146"/>
            <a:ext cx="1597150" cy="1385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8D7A6-AC40-B344-C6FC-DBA84D933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439" y="4012146"/>
            <a:ext cx="896595" cy="12562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0B4EBA-78C4-60D5-8154-F8C210FF2A6E}"/>
              </a:ext>
            </a:extLst>
          </p:cNvPr>
          <p:cNvSpPr/>
          <p:nvPr/>
        </p:nvSpPr>
        <p:spPr>
          <a:xfrm>
            <a:off x="7642637" y="3883796"/>
            <a:ext cx="1092200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562799-EA60-BEA0-F698-E92E348F7C8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28684" cy="18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i="1" dirty="0">
                <a:latin typeface="Times" pitchFamily="2" charset="0"/>
              </a:rPr>
              <a:t>de novo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the distance between all pairs of samples 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sequences with distance threshold (usually of 3%)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expensive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re-cluster when new sequences are added in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CA" i="1" dirty="0">
              <a:latin typeface="Times" pitchFamily="2" charset="0"/>
            </a:endParaRPr>
          </a:p>
          <a:p>
            <a:pPr lvl="1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C457-DA26-1218-3654-2A5CA491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Independent </a:t>
            </a:r>
            <a:endParaRPr lang="en-US" dirty="0">
              <a:latin typeface="Times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B1682-0CCA-17C8-32A1-59F75A9D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90" y="4001294"/>
            <a:ext cx="1857542" cy="1407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3963C3-3544-28EE-BC8A-E3EE0D2D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470" y="3764715"/>
            <a:ext cx="2713762" cy="16231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E65B5F-F97A-FC3F-B876-F50B9FB0D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545" y="3962109"/>
            <a:ext cx="1566340" cy="1375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93A66B-F20D-1F03-E427-C7B8DC80A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59495" y="5338477"/>
            <a:ext cx="715723" cy="1091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125374-AF30-277B-B264-5D5AB7E12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1296" y="4012146"/>
            <a:ext cx="1597150" cy="1385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D2094-91C8-D1C5-E909-2CD708805C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439" y="4012146"/>
            <a:ext cx="896595" cy="12562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2614B7-294C-F290-01A1-1A2C496B10B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28684" cy="18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i="1" dirty="0">
                <a:latin typeface="Times" pitchFamily="2" charset="0"/>
              </a:rPr>
              <a:t>de novo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the distance between all pairs of samples 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sequences with distance threshold (usually of 3%)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expensive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re-cluster when new sequences are added in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CA" i="1" dirty="0">
              <a:latin typeface="Times" pitchFamily="2" charset="0"/>
            </a:endParaRPr>
          </a:p>
          <a:p>
            <a:pPr lvl="1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7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C457-DA26-1218-3654-2A5CA491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Independent </a:t>
            </a:r>
            <a:endParaRPr lang="en-US" dirty="0">
              <a:latin typeface="Times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B1682-0CCA-17C8-32A1-59F75A9D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90" y="4001294"/>
            <a:ext cx="1857542" cy="1407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3963C3-3544-28EE-BC8A-E3EE0D2D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470" y="3764715"/>
            <a:ext cx="2713762" cy="16231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EC9F62D-DDA2-E80E-824E-DD474649C8D0}"/>
              </a:ext>
            </a:extLst>
          </p:cNvPr>
          <p:cNvSpPr/>
          <p:nvPr/>
        </p:nvSpPr>
        <p:spPr>
          <a:xfrm>
            <a:off x="755885" y="4004525"/>
            <a:ext cx="1886647" cy="1336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2547C3-3F57-DEDB-DA5A-596FADF2546B}"/>
              </a:ext>
            </a:extLst>
          </p:cNvPr>
          <p:cNvSpPr/>
          <p:nvPr/>
        </p:nvSpPr>
        <p:spPr>
          <a:xfrm>
            <a:off x="3296460" y="3883708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BC44F6-BBD9-1F81-5DE5-6D890409E404}"/>
              </a:ext>
            </a:extLst>
          </p:cNvPr>
          <p:cNvSpPr/>
          <p:nvPr/>
        </p:nvSpPr>
        <p:spPr>
          <a:xfrm>
            <a:off x="9348913" y="3706625"/>
            <a:ext cx="2417971" cy="1790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E65B5F-F97A-FC3F-B876-F50B9FB0D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545" y="3962109"/>
            <a:ext cx="1566340" cy="13755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3A59DE-B4BB-95B3-188F-0192674DE81A}"/>
              </a:ext>
            </a:extLst>
          </p:cNvPr>
          <p:cNvSpPr/>
          <p:nvPr/>
        </p:nvSpPr>
        <p:spPr>
          <a:xfrm>
            <a:off x="6027546" y="3883708"/>
            <a:ext cx="2052918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8A19-F44E-74C2-23D6-6140112E39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114"/>
          <a:stretch/>
        </p:blipFill>
        <p:spPr>
          <a:xfrm>
            <a:off x="6068891" y="3917481"/>
            <a:ext cx="1357463" cy="1011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FE0BC-2F59-C9AD-7BDC-94A28C4EF5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858"/>
          <a:stretch/>
        </p:blipFill>
        <p:spPr>
          <a:xfrm>
            <a:off x="7273328" y="4023879"/>
            <a:ext cx="549182" cy="1037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0D8ECD-44E0-1661-A39F-BFF31C2ED6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77830">
            <a:off x="6741247" y="4716001"/>
            <a:ext cx="469331" cy="71580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AF790F-FFCF-9528-F857-D887BD93C1B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28684" cy="18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i="1" dirty="0">
                <a:latin typeface="Times" pitchFamily="2" charset="0"/>
              </a:rPr>
              <a:t>de novo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the distance between all pairs of samples 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sequences with distance threshold (usually of 3%)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expensive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re-cluster when new sequences are added in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CA" i="1" dirty="0">
              <a:latin typeface="Times" pitchFamily="2" charset="0"/>
            </a:endParaRPr>
          </a:p>
          <a:p>
            <a:pPr lvl="1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4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C457-DA26-1218-3654-2A5CA491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Independent </a:t>
            </a:r>
            <a:endParaRPr lang="en-US" dirty="0">
              <a:latin typeface="Times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B1682-0CCA-17C8-32A1-59F75A9D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90" y="4001294"/>
            <a:ext cx="1857542" cy="1407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3963C3-3544-28EE-BC8A-E3EE0D2D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470" y="3764715"/>
            <a:ext cx="2713762" cy="16231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E65B5F-F97A-FC3F-B876-F50B9FB0D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545" y="3962109"/>
            <a:ext cx="1566340" cy="1375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93A66B-F20D-1F03-E427-C7B8DC80A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59495" y="5338477"/>
            <a:ext cx="715723" cy="1091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125374-AF30-277B-B264-5D5AB7E12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1296" y="4012146"/>
            <a:ext cx="1597150" cy="1385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D2094-91C8-D1C5-E909-2CD708805C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439" y="4012146"/>
            <a:ext cx="896595" cy="12562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2614B7-294C-F290-01A1-1A2C496B10B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28684" cy="18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i="1" dirty="0">
                <a:latin typeface="Times" pitchFamily="2" charset="0"/>
              </a:rPr>
              <a:t>de novo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the distance between all pairs of samples 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sequences with distance threshold (usually of 3%)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expensive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re-cluster when new sequences are added in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CA" i="1" dirty="0">
              <a:latin typeface="Times" pitchFamily="2" charset="0"/>
            </a:endParaRPr>
          </a:p>
          <a:p>
            <a:pPr lvl="1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76B460-461E-5690-EBD6-6C38597B29A6}"/>
              </a:ext>
            </a:extLst>
          </p:cNvPr>
          <p:cNvSpPr/>
          <p:nvPr/>
        </p:nvSpPr>
        <p:spPr>
          <a:xfrm>
            <a:off x="755885" y="4004525"/>
            <a:ext cx="1886647" cy="1336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3BCE9A-A74C-1D80-6B36-49BC1D11EC0E}"/>
              </a:ext>
            </a:extLst>
          </p:cNvPr>
          <p:cNvSpPr/>
          <p:nvPr/>
        </p:nvSpPr>
        <p:spPr>
          <a:xfrm>
            <a:off x="3296460" y="3883708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957D77-880B-7BDA-BE81-FFA2D9838517}"/>
              </a:ext>
            </a:extLst>
          </p:cNvPr>
          <p:cNvSpPr/>
          <p:nvPr/>
        </p:nvSpPr>
        <p:spPr>
          <a:xfrm>
            <a:off x="9348913" y="3706625"/>
            <a:ext cx="2417971" cy="1790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7F551-07F2-A68C-FC2B-E55B10F74DA8}"/>
              </a:ext>
            </a:extLst>
          </p:cNvPr>
          <p:cNvSpPr/>
          <p:nvPr/>
        </p:nvSpPr>
        <p:spPr>
          <a:xfrm>
            <a:off x="5512321" y="3853384"/>
            <a:ext cx="1719072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E6F115-AB42-C038-B575-44C2F485AA45}"/>
              </a:ext>
            </a:extLst>
          </p:cNvPr>
          <p:cNvSpPr/>
          <p:nvPr/>
        </p:nvSpPr>
        <p:spPr>
          <a:xfrm>
            <a:off x="7779829" y="3862519"/>
            <a:ext cx="857205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777A2C-90D1-FF06-90CB-E6A54EAEA633}"/>
              </a:ext>
            </a:extLst>
          </p:cNvPr>
          <p:cNvSpPr/>
          <p:nvPr/>
        </p:nvSpPr>
        <p:spPr>
          <a:xfrm rot="5400000">
            <a:off x="6982369" y="5166397"/>
            <a:ext cx="857205" cy="155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932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7120</TotalTime>
  <Words>815</Words>
  <Application>Microsoft Macintosh PowerPoint</Application>
  <PresentationFormat>Widescreen</PresentationFormat>
  <Paragraphs>119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Times New Roman</vt:lpstr>
      <vt:lpstr>Office Theme</vt:lpstr>
      <vt:lpstr>Operational Taxonomic Units (OTUs)</vt:lpstr>
      <vt:lpstr>Next Generation Sequencing</vt:lpstr>
      <vt:lpstr>16S rRNA Gene Amplicon Sequencing</vt:lpstr>
      <vt:lpstr>16S rRNA Gene Amplicon Sequencing</vt:lpstr>
      <vt:lpstr>PowerPoint Presentation</vt:lpstr>
      <vt:lpstr>Reference Independent </vt:lpstr>
      <vt:lpstr>Reference Independent </vt:lpstr>
      <vt:lpstr>Reference Independent </vt:lpstr>
      <vt:lpstr>Reference Independent </vt:lpstr>
      <vt:lpstr>Reference Dependent </vt:lpstr>
      <vt:lpstr>Reference Dependent </vt:lpstr>
      <vt:lpstr>Reference Dependent </vt:lpstr>
      <vt:lpstr>Most Researchers Use de novo OTU Clustering</vt:lpstr>
      <vt:lpstr>Hierarchical clustering</vt:lpstr>
      <vt:lpstr>Heuristic clustering</vt:lpstr>
      <vt:lpstr>Comparison of OTU Clustering Methods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O'Brien</dc:creator>
  <cp:lastModifiedBy>Bridget O'Brien</cp:lastModifiedBy>
  <cp:revision>30</cp:revision>
  <dcterms:created xsi:type="dcterms:W3CDTF">2022-08-30T17:38:50Z</dcterms:created>
  <dcterms:modified xsi:type="dcterms:W3CDTF">2022-10-02T13:38:50Z</dcterms:modified>
</cp:coreProperties>
</file>