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56" r:id="rId3"/>
    <p:sldId id="262" r:id="rId4"/>
    <p:sldId id="261" r:id="rId5"/>
    <p:sldId id="265" r:id="rId6"/>
    <p:sldId id="264" r:id="rId7"/>
    <p:sldId id="266" r:id="rId8"/>
    <p:sldId id="267" r:id="rId9"/>
    <p:sldId id="263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9" autoAdjust="0"/>
    <p:restoredTop sz="94660"/>
  </p:normalViewPr>
  <p:slideViewPr>
    <p:cSldViewPr snapToGrid="0">
      <p:cViewPr varScale="1">
        <p:scale>
          <a:sx n="84" d="100"/>
          <a:sy n="84" d="100"/>
        </p:scale>
        <p:origin x="7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A7C98-5764-4F39-8255-0374089E3044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E3A2F-8739-4A4C-BDBB-27A0FA2B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8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98324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43" y="6413679"/>
            <a:ext cx="1937856" cy="45719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2144" y="6468710"/>
            <a:ext cx="719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Food Safety and Quality Program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893263E2-A05E-BBEC-439E-A5F4576D6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7" y="424419"/>
            <a:ext cx="10342605" cy="57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3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ADBEB-7361-9C4B-88F0-6D0380CE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the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8374E8-BA88-5550-0136-78A5EE09C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9:30-10:15 Sequence Clustering – What do you use and Why?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9:30-9:45 OTUs (Bridget O’Brien)</a:t>
            </a:r>
          </a:p>
          <a:p>
            <a:pPr indent="457200"/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9:45-10:00 ASVs (Esteban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Góngora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457200"/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10:00-10:15 Questions and Discussions</a:t>
            </a:r>
          </a:p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10:15-Marker Gene Analysis - What do you use and Why?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10:15-10:30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Mothur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Zhiwei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Li)</a:t>
            </a:r>
          </a:p>
          <a:p>
            <a:pPr indent="457200"/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10:30-10:45 QiiME2 (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Zhiwei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Li)</a:t>
            </a:r>
          </a:p>
          <a:p>
            <a:pPr indent="457200"/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10:45-11:00 DADA2 (Esteban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Góngora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457200"/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11:00-11:15 Questions and Discussions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98203-CDAE-6826-AC7A-80A07B63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the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2F523-054D-088C-86D8-3CD1415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11:15-12:00 Normalization– What do you use and Why?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11:15-11:30 Rarefaction (Bridget O’Brien)</a:t>
            </a:r>
          </a:p>
          <a:p>
            <a:pPr indent="457200"/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11:30-11:45 Transformation (Yao Lu)</a:t>
            </a:r>
          </a:p>
          <a:p>
            <a:pPr indent="457200"/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11:45-12:00 Questions and Discussions</a:t>
            </a:r>
          </a:p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12:00-1:00 Lunch and Networking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1:00-2:15 Differential Abundance Methods – What do you use and Why?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1:00-1:15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LEfSe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Dongyun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Jung) </a:t>
            </a:r>
          </a:p>
          <a:p>
            <a:pPr indent="457200"/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1:15-1:30 Wilcoxon (</a:t>
            </a:r>
            <a:r>
              <a:rPr lang="en-C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Dongyun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Jung)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1:15-1:30 DESeq2 (Esteban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Góngora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1:30-1:45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edgeR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(Yao Lu)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2:00-2:15 Questions and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1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3764A4-4356-FBBF-D2D6-3E611A182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2:15-3:15 Dr. Rob </a:t>
            </a:r>
            <a:r>
              <a:rPr lang="en-C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Beiko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3:15-4:00 Brainstorming for next workshop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4:00 Event ending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3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893263E2-A05E-BBEC-439E-A5F4576D6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7" y="424419"/>
            <a:ext cx="10342605" cy="57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6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79914"/>
            <a:ext cx="12192000" cy="1232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Theory of Microbiome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4000" b="1" dirty="0"/>
              <a:t/>
            </a:r>
            <a:br>
              <a:rPr lang="en-CA" sz="4000" b="1" dirty="0"/>
            </a:br>
            <a:r>
              <a:rPr lang="en-CA" sz="4000" b="1" dirty="0"/>
              <a:t/>
            </a:r>
            <a:br>
              <a:rPr lang="en-CA" sz="4000" b="1" dirty="0"/>
            </a:br>
            <a:r>
              <a:rPr lang="en-CA" sz="4000" b="1" dirty="0"/>
              <a:t/>
            </a:r>
            <a:br>
              <a:rPr lang="en-CA" sz="4000" b="1" dirty="0"/>
            </a:br>
            <a:r>
              <a:rPr lang="en-CA" sz="4000" b="1" dirty="0"/>
              <a:t/>
            </a:r>
            <a:br>
              <a:rPr lang="en-CA" sz="4000" b="1" dirty="0"/>
            </a:br>
            <a:r>
              <a:rPr lang="en-CA" sz="4000" b="1" dirty="0"/>
              <a:t/>
            </a:r>
            <a:br>
              <a:rPr lang="en-CA" sz="4000" b="1" dirty="0"/>
            </a:br>
            <a:r>
              <a:rPr lang="en-CA" sz="4000" b="1" dirty="0"/>
              <a:t/>
            </a:r>
            <a:br>
              <a:rPr lang="en-CA" sz="4000" b="1" dirty="0"/>
            </a:br>
            <a:r>
              <a:rPr lang="en-CA" sz="4000" b="1" dirty="0"/>
              <a:t/>
            </a:r>
            <a:br>
              <a:rPr lang="en-CA" sz="4000" b="1" dirty="0"/>
            </a:br>
            <a:r>
              <a:rPr lang="en-CA" sz="4000" b="1" dirty="0"/>
              <a:t/>
            </a:r>
            <a:br>
              <a:rPr lang="en-CA" sz="4000" b="1" dirty="0"/>
            </a:br>
            <a:r>
              <a:rPr lang="en-CA" sz="4000" b="1" dirty="0"/>
              <a:t/>
            </a:r>
            <a:br>
              <a:rPr lang="en-CA" sz="4000" b="1" dirty="0"/>
            </a:br>
            <a:r>
              <a:rPr lang="en-CA" sz="4000" b="1" dirty="0"/>
              <a:t/>
            </a:r>
            <a:br>
              <a:rPr lang="en-CA" sz="4000" b="1" dirty="0"/>
            </a:br>
            <a:r>
              <a:rPr lang="en-CA" sz="4000" b="1" dirty="0"/>
              <a:t/>
            </a:r>
            <a:br>
              <a:rPr lang="en-CA" sz="4000" b="1" dirty="0"/>
            </a:br>
            <a:r>
              <a:rPr lang="en-CA" sz="4000" b="1" dirty="0"/>
              <a:t/>
            </a:r>
            <a:br>
              <a:rPr lang="en-CA" sz="4000" b="1" dirty="0"/>
            </a:b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92" y="5453380"/>
            <a:ext cx="3340554" cy="788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44" y="6455831"/>
            <a:ext cx="719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Food Safety and Quality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8173" y="2642319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600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32A63F25-4F42-F85F-2327-CB8E51C4E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" y="4703255"/>
            <a:ext cx="4197074" cy="15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9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A3009-0F3F-306C-F68F-89B73B91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Microbiome Analysis</a:t>
            </a:r>
          </a:p>
        </p:txBody>
      </p:sp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xmlns="" id="{C5C90DFF-948F-9B5E-51BA-F9A7ACEDA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782" y="1848570"/>
            <a:ext cx="7782040" cy="442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D034D0-7851-F5C2-703F-6FD9A25C15D3}"/>
              </a:ext>
            </a:extLst>
          </p:cNvPr>
          <p:cNvSpPr txBox="1"/>
          <p:nvPr/>
        </p:nvSpPr>
        <p:spPr>
          <a:xfrm>
            <a:off x="5474" y="5993028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Bharti &amp; Grimm 2021</a:t>
            </a:r>
          </a:p>
        </p:txBody>
      </p:sp>
    </p:spTree>
    <p:extLst>
      <p:ext uri="{BB962C8B-B14F-4D97-AF65-F5344CB8AC3E}">
        <p14:creationId xmlns:p14="http://schemas.microsoft.com/office/powerpoint/2010/main" val="423604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Microbiome Analysis</a:t>
            </a:r>
          </a:p>
        </p:txBody>
      </p:sp>
      <p:pic>
        <p:nvPicPr>
          <p:cNvPr id="5" name="Content Placeholder 4" descr="Chart, diagram, bubble chart&#10;&#10;Description automatically generated">
            <a:extLst>
              <a:ext uri="{FF2B5EF4-FFF2-40B4-BE49-F238E27FC236}">
                <a16:creationId xmlns:a16="http://schemas.microsoft.com/office/drawing/2014/main" xmlns="" id="{76C80E0E-919B-B254-BD75-805031ECC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921" y="1846263"/>
            <a:ext cx="7736484" cy="40227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32DF1A-A8CF-4A0F-E21C-29A23F6F4016}"/>
              </a:ext>
            </a:extLst>
          </p:cNvPr>
          <p:cNvSpPr txBox="1"/>
          <p:nvPr/>
        </p:nvSpPr>
        <p:spPr>
          <a:xfrm>
            <a:off x="5474" y="5993028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Bharti &amp; Grimm 2021</a:t>
            </a:r>
          </a:p>
        </p:txBody>
      </p:sp>
    </p:spTree>
    <p:extLst>
      <p:ext uri="{BB962C8B-B14F-4D97-AF65-F5344CB8AC3E}">
        <p14:creationId xmlns:p14="http://schemas.microsoft.com/office/powerpoint/2010/main" val="370833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759A3-F975-CE78-F328-067F6B5D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A29225-B21D-99F5-9B3C-B9F0AEDD2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There is not a standardized way to conduct 16S rRNA targeted amplicon sequencing and data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Unique primers are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There are different lengths of sequencing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processing pipelines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measures of alpha and beta diversity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Bardenhorst</a:t>
            </a:r>
            <a:r>
              <a:rPr lang="en-US" dirty="0"/>
              <a:t> et al., conducted a systematic review of current practices based on 419 papers published on human gastrointestinal microbiome analysis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5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B3EDE-349A-121E-A0CD-61AABFBF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6BFF0-D506-69DD-28B3-722205D48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645658"/>
            <a:ext cx="4937760" cy="3223436"/>
          </a:xfrm>
        </p:spPr>
        <p:txBody>
          <a:bodyPr/>
          <a:lstStyle/>
          <a:p>
            <a:r>
              <a:rPr lang="en-US" dirty="0"/>
              <a:t>How many samples do people collect?</a:t>
            </a:r>
          </a:p>
          <a:p>
            <a:r>
              <a:rPr lang="en-US" dirty="0"/>
              <a:t>Minimum 5 per group (10 in total).</a:t>
            </a:r>
          </a:p>
          <a:p>
            <a:r>
              <a:rPr lang="en-US" dirty="0"/>
              <a:t>Maximum 6896 from two groups 1404 in group 1 and 5492 in group 2</a:t>
            </a:r>
          </a:p>
          <a:p>
            <a:endParaRPr lang="en-US" dirty="0"/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xmlns="" id="{B7324696-B410-5A1E-CE5E-522B91328C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645658"/>
            <a:ext cx="4937125" cy="242393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ACC052-935F-C77D-B1A8-B49A109EDD0B}"/>
              </a:ext>
            </a:extLst>
          </p:cNvPr>
          <p:cNvSpPr txBox="1"/>
          <p:nvPr/>
        </p:nvSpPr>
        <p:spPr>
          <a:xfrm>
            <a:off x="5474" y="5993028"/>
            <a:ext cx="243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Bardenhorst</a:t>
            </a:r>
            <a:r>
              <a:rPr lang="en-US" dirty="0"/>
              <a:t> et al., 2021</a:t>
            </a:r>
          </a:p>
        </p:txBody>
      </p:sp>
    </p:spTree>
    <p:extLst>
      <p:ext uri="{BB962C8B-B14F-4D97-AF65-F5344CB8AC3E}">
        <p14:creationId xmlns:p14="http://schemas.microsoft.com/office/powerpoint/2010/main" val="153413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B3EDE-349A-121E-A0CD-61AABFBF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6BFF0-D506-69DD-28B3-722205D48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645658"/>
            <a:ext cx="4937760" cy="3223436"/>
          </a:xfrm>
        </p:spPr>
        <p:txBody>
          <a:bodyPr/>
          <a:lstStyle/>
          <a:p>
            <a:r>
              <a:rPr lang="en-US" dirty="0"/>
              <a:t>What taxonomic levels are investigated?</a:t>
            </a:r>
          </a:p>
          <a:p>
            <a:r>
              <a:rPr lang="en-US" dirty="0"/>
              <a:t>The majority of studies (96.9%) use OTUs and 3.1% use ASVs</a:t>
            </a:r>
          </a:p>
          <a:p>
            <a:r>
              <a:rPr lang="en-US" dirty="0"/>
              <a:t>Genus is the most frequently used taxonomy </a:t>
            </a:r>
            <a:r>
              <a:rPr lang="en-US" dirty="0" err="1"/>
              <a:t>leve</a:t>
            </a:r>
            <a:r>
              <a:rPr lang="en-US" dirty="0"/>
              <a:t>. (75.7%)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ACC052-935F-C77D-B1A8-B49A109EDD0B}"/>
              </a:ext>
            </a:extLst>
          </p:cNvPr>
          <p:cNvSpPr txBox="1"/>
          <p:nvPr/>
        </p:nvSpPr>
        <p:spPr>
          <a:xfrm>
            <a:off x="5474" y="5993028"/>
            <a:ext cx="243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Bardenhorst</a:t>
            </a:r>
            <a:r>
              <a:rPr lang="en-US" dirty="0"/>
              <a:t> et al., 2021</a:t>
            </a:r>
          </a:p>
        </p:txBody>
      </p:sp>
      <p:pic>
        <p:nvPicPr>
          <p:cNvPr id="11" name="Content Placeholder 10" descr="Chart&#10;&#10;Description automatically generated">
            <a:extLst>
              <a:ext uri="{FF2B5EF4-FFF2-40B4-BE49-F238E27FC236}">
                <a16:creationId xmlns:a16="http://schemas.microsoft.com/office/drawing/2014/main" xmlns="" id="{176FB20A-5F29-6B1B-BF56-E568475191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283211"/>
            <a:ext cx="4937125" cy="3148828"/>
          </a:xfrm>
        </p:spPr>
      </p:pic>
    </p:spTree>
    <p:extLst>
      <p:ext uri="{BB962C8B-B14F-4D97-AF65-F5344CB8AC3E}">
        <p14:creationId xmlns:p14="http://schemas.microsoft.com/office/powerpoint/2010/main" val="14475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B3EDE-349A-121E-A0CD-61AABFBF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6BFF0-D506-69DD-28B3-722205D48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645658"/>
            <a:ext cx="4937760" cy="3223436"/>
          </a:xfrm>
        </p:spPr>
        <p:txBody>
          <a:bodyPr/>
          <a:lstStyle/>
          <a:p>
            <a:r>
              <a:rPr lang="en-US" dirty="0"/>
              <a:t>What methods are used for differential abundance testing?</a:t>
            </a:r>
          </a:p>
          <a:p>
            <a:r>
              <a:rPr lang="en-US" dirty="0"/>
              <a:t>Among the papers examined, 77% included some type of differential abundance testing, and 45 different approaches were used. </a:t>
            </a:r>
          </a:p>
          <a:p>
            <a:r>
              <a:rPr lang="en-US" dirty="0"/>
              <a:t>Only about 58.1% corrected for multiple testing (this should be done to address multiple testing).</a:t>
            </a:r>
          </a:p>
          <a:p>
            <a:r>
              <a:rPr lang="en-US" dirty="0" err="1"/>
              <a:t>LEfSe</a:t>
            </a:r>
            <a:r>
              <a:rPr lang="en-US" dirty="0"/>
              <a:t> was the most common test used (58.9%)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ACC052-935F-C77D-B1A8-B49A109EDD0B}"/>
              </a:ext>
            </a:extLst>
          </p:cNvPr>
          <p:cNvSpPr txBox="1"/>
          <p:nvPr/>
        </p:nvSpPr>
        <p:spPr>
          <a:xfrm>
            <a:off x="5474" y="5993028"/>
            <a:ext cx="243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Bardenhorst</a:t>
            </a:r>
            <a:r>
              <a:rPr lang="en-US" dirty="0"/>
              <a:t> et al., 2021</a:t>
            </a:r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xmlns="" id="{4DAA576E-3A39-5260-5712-83D253FF38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456923"/>
            <a:ext cx="5735223" cy="3254255"/>
          </a:xfrm>
        </p:spPr>
      </p:pic>
    </p:spTree>
    <p:extLst>
      <p:ext uri="{BB962C8B-B14F-4D97-AF65-F5344CB8AC3E}">
        <p14:creationId xmlns:p14="http://schemas.microsoft.com/office/powerpoint/2010/main" val="244394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6746F2-E81E-AB0F-6C2C-A347C3E0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Microbiome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40237C-A1B4-511C-992F-8FEF6875C124}"/>
              </a:ext>
            </a:extLst>
          </p:cNvPr>
          <p:cNvSpPr txBox="1"/>
          <p:nvPr/>
        </p:nvSpPr>
        <p:spPr>
          <a:xfrm>
            <a:off x="304800" y="2931155"/>
            <a:ext cx="267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Reads in .</a:t>
            </a:r>
            <a:r>
              <a:rPr lang="en-US" dirty="0" err="1"/>
              <a:t>fastq</a:t>
            </a:r>
            <a:r>
              <a:rPr lang="en-US" dirty="0"/>
              <a:t> format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37CD22B-0717-99AA-C60C-33FAA4868C3C}"/>
              </a:ext>
            </a:extLst>
          </p:cNvPr>
          <p:cNvCxnSpPr/>
          <p:nvPr/>
        </p:nvCxnSpPr>
        <p:spPr>
          <a:xfrm>
            <a:off x="645310" y="3661608"/>
            <a:ext cx="447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8F0AF93-6E07-50EA-9E7B-96A81392FA6A}"/>
              </a:ext>
            </a:extLst>
          </p:cNvPr>
          <p:cNvCxnSpPr/>
          <p:nvPr/>
        </p:nvCxnSpPr>
        <p:spPr>
          <a:xfrm>
            <a:off x="797710" y="3814008"/>
            <a:ext cx="447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15BE5F2-5F5B-8A8F-6897-AB8FEF8B07AA}"/>
              </a:ext>
            </a:extLst>
          </p:cNvPr>
          <p:cNvCxnSpPr/>
          <p:nvPr/>
        </p:nvCxnSpPr>
        <p:spPr>
          <a:xfrm>
            <a:off x="1574217" y="3973034"/>
            <a:ext cx="447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1A1DCBE-CC51-656E-EFEC-0496321AA262}"/>
              </a:ext>
            </a:extLst>
          </p:cNvPr>
          <p:cNvCxnSpPr/>
          <p:nvPr/>
        </p:nvCxnSpPr>
        <p:spPr>
          <a:xfrm>
            <a:off x="2118952" y="3814008"/>
            <a:ext cx="447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4BE6F3A-3619-DC75-1FD3-573432CB760A}"/>
              </a:ext>
            </a:extLst>
          </p:cNvPr>
          <p:cNvCxnSpPr/>
          <p:nvPr/>
        </p:nvCxnSpPr>
        <p:spPr>
          <a:xfrm>
            <a:off x="1254910" y="4271208"/>
            <a:ext cx="447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60F7473-1698-4401-91D0-C38ACE9EDEA1}"/>
              </a:ext>
            </a:extLst>
          </p:cNvPr>
          <p:cNvCxnSpPr/>
          <p:nvPr/>
        </p:nvCxnSpPr>
        <p:spPr>
          <a:xfrm>
            <a:off x="950110" y="3973034"/>
            <a:ext cx="447923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F7CA6FF-5EB4-0FEA-5F1D-EFC264F9D930}"/>
              </a:ext>
            </a:extLst>
          </p:cNvPr>
          <p:cNvCxnSpPr/>
          <p:nvPr/>
        </p:nvCxnSpPr>
        <p:spPr>
          <a:xfrm>
            <a:off x="1712110" y="4118808"/>
            <a:ext cx="447923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05656C9-E39E-3C10-D4C2-FD04F3EF3C00}"/>
              </a:ext>
            </a:extLst>
          </p:cNvPr>
          <p:cNvCxnSpPr/>
          <p:nvPr/>
        </p:nvCxnSpPr>
        <p:spPr>
          <a:xfrm>
            <a:off x="2312433" y="4118808"/>
            <a:ext cx="447923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319BDD0-E7A5-99D3-D4D2-E93BF42E15F3}"/>
              </a:ext>
            </a:extLst>
          </p:cNvPr>
          <p:cNvCxnSpPr/>
          <p:nvPr/>
        </p:nvCxnSpPr>
        <p:spPr>
          <a:xfrm>
            <a:off x="1420563" y="3814008"/>
            <a:ext cx="447923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17B31CE-044B-8440-9541-71BFA150EE25}"/>
              </a:ext>
            </a:extLst>
          </p:cNvPr>
          <p:cNvCxnSpPr/>
          <p:nvPr/>
        </p:nvCxnSpPr>
        <p:spPr>
          <a:xfrm>
            <a:off x="502187" y="3509208"/>
            <a:ext cx="447923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1007F24-E21B-A408-F00A-25C15262A694}"/>
              </a:ext>
            </a:extLst>
          </p:cNvPr>
          <p:cNvCxnSpPr/>
          <p:nvPr/>
        </p:nvCxnSpPr>
        <p:spPr>
          <a:xfrm>
            <a:off x="1285391" y="3648356"/>
            <a:ext cx="44792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90F46B9-B17F-CB23-60A1-AC10EE75173B}"/>
              </a:ext>
            </a:extLst>
          </p:cNvPr>
          <p:cNvCxnSpPr/>
          <p:nvPr/>
        </p:nvCxnSpPr>
        <p:spPr>
          <a:xfrm>
            <a:off x="1142268" y="3509208"/>
            <a:ext cx="44792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B2BF51F-553C-22D5-DB68-84823C4E02A8}"/>
              </a:ext>
            </a:extLst>
          </p:cNvPr>
          <p:cNvCxnSpPr/>
          <p:nvPr/>
        </p:nvCxnSpPr>
        <p:spPr>
          <a:xfrm>
            <a:off x="1079981" y="4132060"/>
            <a:ext cx="44792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272F31C-10A6-3EEC-F826-DF17F9559807}"/>
              </a:ext>
            </a:extLst>
          </p:cNvPr>
          <p:cNvCxnSpPr/>
          <p:nvPr/>
        </p:nvCxnSpPr>
        <p:spPr>
          <a:xfrm>
            <a:off x="2022140" y="3641730"/>
            <a:ext cx="44792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8259F03-C154-539A-B803-162F617BF92B}"/>
              </a:ext>
            </a:extLst>
          </p:cNvPr>
          <p:cNvCxnSpPr/>
          <p:nvPr/>
        </p:nvCxnSpPr>
        <p:spPr>
          <a:xfrm>
            <a:off x="1894991" y="4257956"/>
            <a:ext cx="44792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0E12E1D-F6BA-B46F-3284-FA13D8930CE4}"/>
              </a:ext>
            </a:extLst>
          </p:cNvPr>
          <p:cNvCxnSpPr/>
          <p:nvPr/>
        </p:nvCxnSpPr>
        <p:spPr>
          <a:xfrm>
            <a:off x="1774325" y="3469451"/>
            <a:ext cx="44792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73CACFF-EF0D-093E-E87F-039B87BB45F4}"/>
              </a:ext>
            </a:extLst>
          </p:cNvPr>
          <p:cNvCxnSpPr/>
          <p:nvPr/>
        </p:nvCxnSpPr>
        <p:spPr>
          <a:xfrm>
            <a:off x="2220852" y="3973034"/>
            <a:ext cx="44792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0186EE9-3D26-AC7F-E3EC-81610811648F}"/>
              </a:ext>
            </a:extLst>
          </p:cNvPr>
          <p:cNvCxnSpPr/>
          <p:nvPr/>
        </p:nvCxnSpPr>
        <p:spPr>
          <a:xfrm>
            <a:off x="2527048" y="4257956"/>
            <a:ext cx="44792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>
            <a:extLst>
              <a:ext uri="{FF2B5EF4-FFF2-40B4-BE49-F238E27FC236}">
                <a16:creationId xmlns:a16="http://schemas.microsoft.com/office/drawing/2014/main" xmlns="" id="{014E7E79-15EC-8A84-57EE-7A97E0E38E43}"/>
              </a:ext>
            </a:extLst>
          </p:cNvPr>
          <p:cNvSpPr/>
          <p:nvPr/>
        </p:nvSpPr>
        <p:spPr>
          <a:xfrm>
            <a:off x="3326296" y="2897160"/>
            <a:ext cx="1126435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xmlns="" id="{A3B1AE6B-F9F2-4B94-DE04-BE604D946C9B}"/>
              </a:ext>
            </a:extLst>
          </p:cNvPr>
          <p:cNvSpPr/>
          <p:nvPr/>
        </p:nvSpPr>
        <p:spPr>
          <a:xfrm>
            <a:off x="3326294" y="3509208"/>
            <a:ext cx="1126435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xmlns="" id="{3DBFE601-C3ED-6A1D-DFA1-CE98851717AE}"/>
              </a:ext>
            </a:extLst>
          </p:cNvPr>
          <p:cNvSpPr/>
          <p:nvPr/>
        </p:nvSpPr>
        <p:spPr>
          <a:xfrm>
            <a:off x="3326295" y="4052547"/>
            <a:ext cx="1126435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53899B6-31F3-E01F-9AF3-D237C2A657CE}"/>
              </a:ext>
            </a:extLst>
          </p:cNvPr>
          <p:cNvSpPr txBox="1"/>
          <p:nvPr/>
        </p:nvSpPr>
        <p:spPr>
          <a:xfrm>
            <a:off x="4452729" y="29071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Mothur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2AD29B2-CEFA-7056-AD16-D8BEA74819A7}"/>
              </a:ext>
            </a:extLst>
          </p:cNvPr>
          <p:cNvSpPr txBox="1"/>
          <p:nvPr/>
        </p:nvSpPr>
        <p:spPr>
          <a:xfrm>
            <a:off x="4452729" y="35432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QiiME2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29EB48F-1934-8929-A16B-C9A7DA3F7151}"/>
              </a:ext>
            </a:extLst>
          </p:cNvPr>
          <p:cNvSpPr txBox="1"/>
          <p:nvPr/>
        </p:nvSpPr>
        <p:spPr>
          <a:xfrm>
            <a:off x="4452729" y="40914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DADA2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xmlns="" id="{9FA9A3F1-FE3F-FCD4-C146-427769C29226}"/>
              </a:ext>
            </a:extLst>
          </p:cNvPr>
          <p:cNvSpPr/>
          <p:nvPr/>
        </p:nvSpPr>
        <p:spPr>
          <a:xfrm>
            <a:off x="5331206" y="4069830"/>
            <a:ext cx="1126435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7823147-C6DB-E18D-4A94-2B73CA5FE2DE}"/>
              </a:ext>
            </a:extLst>
          </p:cNvPr>
          <p:cNvSpPr txBox="1"/>
          <p:nvPr/>
        </p:nvSpPr>
        <p:spPr>
          <a:xfrm>
            <a:off x="6431280" y="40914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ASVs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xmlns="" id="{4921CDEC-48B2-BFD7-01B5-B2E93E1FD526}"/>
              </a:ext>
            </a:extLst>
          </p:cNvPr>
          <p:cNvSpPr/>
          <p:nvPr/>
        </p:nvSpPr>
        <p:spPr>
          <a:xfrm>
            <a:off x="5331206" y="2886355"/>
            <a:ext cx="1126435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A713CFB-200A-204E-0009-E852FCD07110}"/>
              </a:ext>
            </a:extLst>
          </p:cNvPr>
          <p:cNvSpPr txBox="1"/>
          <p:nvPr/>
        </p:nvSpPr>
        <p:spPr>
          <a:xfrm>
            <a:off x="6446722" y="29833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OTUs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xmlns="" id="{187A76C4-250A-D39A-BDA5-F2AD7D8724DA}"/>
              </a:ext>
            </a:extLst>
          </p:cNvPr>
          <p:cNvSpPr/>
          <p:nvPr/>
        </p:nvSpPr>
        <p:spPr>
          <a:xfrm rot="19976414">
            <a:off x="5344133" y="3249924"/>
            <a:ext cx="1174763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xmlns="" id="{83CF2E18-5B02-B422-A646-D95E27CF7BCA}"/>
              </a:ext>
            </a:extLst>
          </p:cNvPr>
          <p:cNvSpPr/>
          <p:nvPr/>
        </p:nvSpPr>
        <p:spPr>
          <a:xfrm rot="11990534" flipH="1">
            <a:off x="5335162" y="3706532"/>
            <a:ext cx="1150751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xmlns="" id="{D32B53D5-E8F8-FD2F-2407-EE6D44EA0B79}"/>
              </a:ext>
            </a:extLst>
          </p:cNvPr>
          <p:cNvSpPr/>
          <p:nvPr/>
        </p:nvSpPr>
        <p:spPr>
          <a:xfrm>
            <a:off x="7079055" y="3162000"/>
            <a:ext cx="1126435" cy="1131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4D005C6-4A30-46E9-D263-B45A22D3773D}"/>
              </a:ext>
            </a:extLst>
          </p:cNvPr>
          <p:cNvSpPr txBox="1"/>
          <p:nvPr/>
        </p:nvSpPr>
        <p:spPr>
          <a:xfrm>
            <a:off x="8171497" y="35643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Normalization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xmlns="" id="{F3F7C5AE-A613-5FEF-50B4-DDE9546CF7C5}"/>
              </a:ext>
            </a:extLst>
          </p:cNvPr>
          <p:cNvSpPr/>
          <p:nvPr/>
        </p:nvSpPr>
        <p:spPr>
          <a:xfrm>
            <a:off x="9637902" y="3156753"/>
            <a:ext cx="1126435" cy="1131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7FFF2D0-22F6-3A27-BA09-1B29DA9FE9D0}"/>
              </a:ext>
            </a:extLst>
          </p:cNvPr>
          <p:cNvSpPr txBox="1"/>
          <p:nvPr/>
        </p:nvSpPr>
        <p:spPr>
          <a:xfrm>
            <a:off x="10782465" y="3168036"/>
            <a:ext cx="1373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LEfSe</a:t>
            </a:r>
            <a:endParaRPr lang="en-US" dirty="0"/>
          </a:p>
          <a:p>
            <a:r>
              <a:rPr lang="en-US" dirty="0"/>
              <a:t>Wilcoxon</a:t>
            </a:r>
          </a:p>
          <a:p>
            <a:r>
              <a:rPr lang="en-US" dirty="0"/>
              <a:t>DESeq2</a:t>
            </a:r>
          </a:p>
          <a:p>
            <a:r>
              <a:rPr lang="en-US" dirty="0" err="1"/>
              <a:t>edgeR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960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0000"/>
      </a:accent1>
      <a:accent2>
        <a:srgbClr val="FF6566"/>
      </a:accent2>
      <a:accent3>
        <a:srgbClr val="BF0000"/>
      </a:accent3>
      <a:accent4>
        <a:srgbClr val="7F0000"/>
      </a:accent4>
      <a:accent5>
        <a:srgbClr val="FFCCCC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315</Words>
  <Application>Microsoft Macintosh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Times New Roman</vt:lpstr>
      <vt:lpstr>Arial</vt:lpstr>
      <vt:lpstr>Retrospect</vt:lpstr>
      <vt:lpstr>PowerPoint Presentation</vt:lpstr>
      <vt:lpstr>            </vt:lpstr>
      <vt:lpstr>Microbiome Analysis</vt:lpstr>
      <vt:lpstr>Microbiome Analysis</vt:lpstr>
      <vt:lpstr>Current Practices</vt:lpstr>
      <vt:lpstr>Current Practices</vt:lpstr>
      <vt:lpstr>Current Practices</vt:lpstr>
      <vt:lpstr>Current Practices</vt:lpstr>
      <vt:lpstr>Microbiome Analysis</vt:lpstr>
      <vt:lpstr>Format of the Workshop</vt:lpstr>
      <vt:lpstr>Format of the Workshop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Controls for Human Food Facilities</dc:title>
  <dc:creator>LAWRENCE GOODRIDGE</dc:creator>
  <cp:lastModifiedBy>Microsoft Office User</cp:lastModifiedBy>
  <cp:revision>146</cp:revision>
  <dcterms:created xsi:type="dcterms:W3CDTF">2014-01-22T04:04:34Z</dcterms:created>
  <dcterms:modified xsi:type="dcterms:W3CDTF">2022-10-02T21:59:49Z</dcterms:modified>
</cp:coreProperties>
</file>