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88" r:id="rId3"/>
    <p:sldId id="264" r:id="rId4"/>
    <p:sldId id="259" r:id="rId5"/>
    <p:sldId id="257" r:id="rId6"/>
    <p:sldId id="258" r:id="rId7"/>
    <p:sldId id="266" r:id="rId8"/>
    <p:sldId id="261" r:id="rId9"/>
    <p:sldId id="265" r:id="rId10"/>
    <p:sldId id="262" r:id="rId11"/>
    <p:sldId id="260" r:id="rId12"/>
    <p:sldId id="263" r:id="rId13"/>
    <p:sldId id="289" r:id="rId14"/>
    <p:sldId id="267" r:id="rId15"/>
    <p:sldId id="290" r:id="rId16"/>
    <p:sldId id="291" r:id="rId17"/>
    <p:sldId id="292" r:id="rId18"/>
    <p:sldId id="29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85913" autoAdjust="0"/>
  </p:normalViewPr>
  <p:slideViewPr>
    <p:cSldViewPr snapToGrid="0">
      <p:cViewPr varScale="1">
        <p:scale>
          <a:sx n="95" d="100"/>
          <a:sy n="95" d="100"/>
        </p:scale>
        <p:origin x="125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6847B6-E7A8-4A89-815E-E7E3548007F5}" type="datetimeFigureOut">
              <a:rPr lang="en-CA" smtClean="0"/>
              <a:t>2022-10-06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E3CC64-FCC9-4D56-8CAC-037F8A40307F}" type="slidenum">
              <a:rPr lang="en-CA" smtClean="0"/>
              <a:t>‹#›</a:t>
            </a:fld>
            <a:endParaRPr lang="en-CA"/>
          </a:p>
        </p:txBody>
      </p:sp>
    </p:spTree>
    <p:extLst>
      <p:ext uri="{BB962C8B-B14F-4D97-AF65-F5344CB8AC3E}">
        <p14:creationId xmlns:p14="http://schemas.microsoft.com/office/powerpoint/2010/main" val="1401008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1E3CC64-FCC9-4D56-8CAC-037F8A40307F}" type="slidenum">
              <a:rPr lang="en-CA" smtClean="0"/>
              <a:t>1</a:t>
            </a:fld>
            <a:endParaRPr lang="en-CA"/>
          </a:p>
        </p:txBody>
      </p:sp>
    </p:spTree>
    <p:extLst>
      <p:ext uri="{BB962C8B-B14F-4D97-AF65-F5344CB8AC3E}">
        <p14:creationId xmlns:p14="http://schemas.microsoft.com/office/powerpoint/2010/main" val="431147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1E3CC64-FCC9-4D56-8CAC-037F8A40307F}" type="slidenum">
              <a:rPr lang="en-CA" smtClean="0"/>
              <a:t>10</a:t>
            </a:fld>
            <a:endParaRPr lang="en-CA"/>
          </a:p>
        </p:txBody>
      </p:sp>
    </p:spTree>
    <p:extLst>
      <p:ext uri="{BB962C8B-B14F-4D97-AF65-F5344CB8AC3E}">
        <p14:creationId xmlns:p14="http://schemas.microsoft.com/office/powerpoint/2010/main" val="4084053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Trebuchet MS" panose="020B0603020202020204" pitchFamily="34" charset="0"/>
              </a:rPr>
              <a:t>nonparametric t-test, Fisher’s exact test, and the false discovery rate (FDR)</a:t>
            </a:r>
            <a:endParaRPr lang="en-CA" dirty="0"/>
          </a:p>
        </p:txBody>
      </p:sp>
      <p:sp>
        <p:nvSpPr>
          <p:cNvPr id="4" name="Slide Number Placeholder 3"/>
          <p:cNvSpPr>
            <a:spLocks noGrp="1"/>
          </p:cNvSpPr>
          <p:nvPr>
            <p:ph type="sldNum" sz="quarter" idx="5"/>
          </p:nvPr>
        </p:nvSpPr>
        <p:spPr/>
        <p:txBody>
          <a:bodyPr/>
          <a:lstStyle/>
          <a:p>
            <a:fld id="{61E3CC64-FCC9-4D56-8CAC-037F8A40307F}" type="slidenum">
              <a:rPr lang="en-CA" smtClean="0"/>
              <a:t>11</a:t>
            </a:fld>
            <a:endParaRPr lang="en-CA"/>
          </a:p>
        </p:txBody>
      </p:sp>
    </p:spTree>
    <p:extLst>
      <p:ext uri="{BB962C8B-B14F-4D97-AF65-F5344CB8AC3E}">
        <p14:creationId xmlns:p14="http://schemas.microsoft.com/office/powerpoint/2010/main" val="403410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1E3CC64-FCC9-4D56-8CAC-037F8A40307F}" type="slidenum">
              <a:rPr lang="en-CA" smtClean="0"/>
              <a:t>12</a:t>
            </a:fld>
            <a:endParaRPr lang="en-CA"/>
          </a:p>
        </p:txBody>
      </p:sp>
    </p:spTree>
    <p:extLst>
      <p:ext uri="{BB962C8B-B14F-4D97-AF65-F5344CB8AC3E}">
        <p14:creationId xmlns:p14="http://schemas.microsoft.com/office/powerpoint/2010/main" val="3128600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6707 citations since 2011.</a:t>
            </a:r>
          </a:p>
          <a:p>
            <a:endParaRPr lang="en-CA" dirty="0"/>
          </a:p>
        </p:txBody>
      </p:sp>
      <p:sp>
        <p:nvSpPr>
          <p:cNvPr id="4" name="Slide Number Placeholder 3"/>
          <p:cNvSpPr>
            <a:spLocks noGrp="1"/>
          </p:cNvSpPr>
          <p:nvPr>
            <p:ph type="sldNum" sz="quarter" idx="5"/>
          </p:nvPr>
        </p:nvSpPr>
        <p:spPr/>
        <p:txBody>
          <a:bodyPr/>
          <a:lstStyle/>
          <a:p>
            <a:fld id="{61E3CC64-FCC9-4D56-8CAC-037F8A40307F}" type="slidenum">
              <a:rPr lang="en-CA" smtClean="0"/>
              <a:t>13</a:t>
            </a:fld>
            <a:endParaRPr lang="en-CA"/>
          </a:p>
        </p:txBody>
      </p:sp>
    </p:spTree>
    <p:extLst>
      <p:ext uri="{BB962C8B-B14F-4D97-AF65-F5344CB8AC3E}">
        <p14:creationId xmlns:p14="http://schemas.microsoft.com/office/powerpoint/2010/main" val="3083618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latin typeface="Cambria" panose="02040503050406030204" pitchFamily="18" charset="0"/>
              </a:rPr>
              <a:t>classical statistical methods such as Wilcoxon tests are conservative, controlling type I error but losing power since they fail to fully exploit the data characteristics.</a:t>
            </a:r>
            <a:endParaRPr lang="en-CA" dirty="0"/>
          </a:p>
        </p:txBody>
      </p:sp>
      <p:sp>
        <p:nvSpPr>
          <p:cNvPr id="4" name="Slide Number Placeholder 3"/>
          <p:cNvSpPr>
            <a:spLocks noGrp="1"/>
          </p:cNvSpPr>
          <p:nvPr>
            <p:ph type="sldNum" sz="quarter" idx="5"/>
          </p:nvPr>
        </p:nvSpPr>
        <p:spPr/>
        <p:txBody>
          <a:bodyPr/>
          <a:lstStyle/>
          <a:p>
            <a:fld id="{61E3CC64-FCC9-4D56-8CAC-037F8A40307F}" type="slidenum">
              <a:rPr lang="en-CA" smtClean="0"/>
              <a:t>14</a:t>
            </a:fld>
            <a:endParaRPr lang="en-CA"/>
          </a:p>
        </p:txBody>
      </p:sp>
    </p:spTree>
    <p:extLst>
      <p:ext uri="{BB962C8B-B14F-4D97-AF65-F5344CB8AC3E}">
        <p14:creationId xmlns:p14="http://schemas.microsoft.com/office/powerpoint/2010/main" val="3843059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Relative abundance difference by C. difficile toxin </a:t>
            </a:r>
          </a:p>
        </p:txBody>
      </p:sp>
      <p:sp>
        <p:nvSpPr>
          <p:cNvPr id="4" name="Slide Number Placeholder 3"/>
          <p:cNvSpPr>
            <a:spLocks noGrp="1"/>
          </p:cNvSpPr>
          <p:nvPr>
            <p:ph type="sldNum" sz="quarter" idx="5"/>
          </p:nvPr>
        </p:nvSpPr>
        <p:spPr/>
        <p:txBody>
          <a:bodyPr/>
          <a:lstStyle/>
          <a:p>
            <a:fld id="{61E3CC64-FCC9-4D56-8CAC-037F8A40307F}" type="slidenum">
              <a:rPr lang="en-CA" smtClean="0"/>
              <a:t>15</a:t>
            </a:fld>
            <a:endParaRPr lang="en-CA"/>
          </a:p>
        </p:txBody>
      </p:sp>
    </p:spTree>
    <p:extLst>
      <p:ext uri="{BB962C8B-B14F-4D97-AF65-F5344CB8AC3E}">
        <p14:creationId xmlns:p14="http://schemas.microsoft.com/office/powerpoint/2010/main" val="4161385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1E3CC64-FCC9-4D56-8CAC-037F8A40307F}" type="slidenum">
              <a:rPr lang="en-CA" smtClean="0"/>
              <a:t>16</a:t>
            </a:fld>
            <a:endParaRPr lang="en-CA"/>
          </a:p>
        </p:txBody>
      </p:sp>
    </p:spTree>
    <p:extLst>
      <p:ext uri="{BB962C8B-B14F-4D97-AF65-F5344CB8AC3E}">
        <p14:creationId xmlns:p14="http://schemas.microsoft.com/office/powerpoint/2010/main" val="891671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1E3CC64-FCC9-4D56-8CAC-037F8A40307F}" type="slidenum">
              <a:rPr lang="en-CA" smtClean="0"/>
              <a:t>17</a:t>
            </a:fld>
            <a:endParaRPr lang="en-CA"/>
          </a:p>
        </p:txBody>
      </p:sp>
    </p:spTree>
    <p:extLst>
      <p:ext uri="{BB962C8B-B14F-4D97-AF65-F5344CB8AC3E}">
        <p14:creationId xmlns:p14="http://schemas.microsoft.com/office/powerpoint/2010/main" val="3169725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fld id="{18E597BA-3763-4E77-97C5-CD4045BD3F6C}" type="slidenum">
              <a:rPr lang="en-US" sz="1200">
                <a:latin typeface="Calibri Light" pitchFamily="34" charset="0"/>
              </a:rPr>
              <a:pPr/>
              <a:t>2</a:t>
            </a:fld>
            <a:endParaRPr lang="en-US" sz="1200">
              <a:latin typeface="Calibri Light" pitchFamily="34" charset="0"/>
            </a:endParaRPr>
          </a:p>
        </p:txBody>
      </p:sp>
      <p:sp>
        <p:nvSpPr>
          <p:cNvPr id="11265" name="Text Box 1"/>
          <p:cNvSpPr txBox="1">
            <a:spLocks noGrp="1" noRot="1" noChangeAspect="1" noChangeArrowheads="1" noTextEdit="1"/>
          </p:cNvSpPr>
          <p:nvPr>
            <p:ph type="sldImg"/>
          </p:nvPr>
        </p:nvSpPr>
        <p:spPr bwMode="auto">
          <a:xfrm>
            <a:off x="688975" y="1143000"/>
            <a:ext cx="5473700" cy="307975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1266" name="Text Box 2"/>
          <p:cNvSpPr txBox="1">
            <a:spLocks noGrp="1" noChangeArrowheads="1"/>
          </p:cNvSpPr>
          <p:nvPr>
            <p:ph type="body" idx="1"/>
          </p:nvPr>
        </p:nvSpPr>
        <p:spPr bwMode="auto">
          <a:xfrm>
            <a:off x="685800" y="4400550"/>
            <a:ext cx="5480050" cy="3594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numCol="1" anchor="ctr" anchorCtr="0" compatLnSpc="1">
            <a:prstTxWarp prst="textNoShape">
              <a:avLst/>
            </a:prstTxWarp>
          </a:bodyPr>
          <a:lstStyle>
            <a:lvl1pPr>
              <a:defRPr sz="2400">
                <a:solidFill>
                  <a:schemeClr val="tx1"/>
                </a:solidFill>
                <a:latin typeface="Calibri Light" pitchFamily="34" charset="0"/>
              </a:defRPr>
            </a:lvl1pPr>
            <a:lvl2pPr marL="742950" indent="-285750">
              <a:defRPr sz="2400">
                <a:solidFill>
                  <a:schemeClr val="tx1"/>
                </a:solidFill>
                <a:latin typeface="Calibri Light" pitchFamily="34" charset="0"/>
              </a:defRPr>
            </a:lvl2pPr>
            <a:lvl3pPr marL="1143000" indent="-228600">
              <a:defRPr sz="2400">
                <a:solidFill>
                  <a:schemeClr val="tx1"/>
                </a:solidFill>
                <a:latin typeface="Calibri Light" pitchFamily="34" charset="0"/>
              </a:defRPr>
            </a:lvl3pPr>
            <a:lvl4pPr marL="1600200" indent="-228600">
              <a:defRPr sz="2400">
                <a:solidFill>
                  <a:schemeClr val="tx1"/>
                </a:solidFill>
                <a:latin typeface="Calibri Light" pitchFamily="34" charset="0"/>
              </a:defRPr>
            </a:lvl4pPr>
            <a:lvl5pPr marL="2057400" indent="-228600">
              <a:defRPr sz="2400">
                <a:solidFill>
                  <a:schemeClr val="tx1"/>
                </a:solidFill>
                <a:latin typeface="Calibri Light" pitchFamily="34" charset="0"/>
              </a:defRPr>
            </a:lvl5pPr>
            <a:lvl6pPr marL="2514600" indent="-228600" defTabSz="912813" fontAlgn="base">
              <a:spcBef>
                <a:spcPct val="30000"/>
              </a:spcBef>
              <a:spcAft>
                <a:spcPct val="0"/>
              </a:spcAft>
              <a:defRPr sz="2400">
                <a:solidFill>
                  <a:schemeClr val="tx1"/>
                </a:solidFill>
                <a:latin typeface="Calibri Light" pitchFamily="34" charset="0"/>
              </a:defRPr>
            </a:lvl6pPr>
            <a:lvl7pPr marL="2971800" indent="-228600" defTabSz="912813" fontAlgn="base">
              <a:spcBef>
                <a:spcPct val="30000"/>
              </a:spcBef>
              <a:spcAft>
                <a:spcPct val="0"/>
              </a:spcAft>
              <a:defRPr sz="2400">
                <a:solidFill>
                  <a:schemeClr val="tx1"/>
                </a:solidFill>
                <a:latin typeface="Calibri Light" pitchFamily="34" charset="0"/>
              </a:defRPr>
            </a:lvl7pPr>
            <a:lvl8pPr marL="3429000" indent="-228600" defTabSz="912813" fontAlgn="base">
              <a:spcBef>
                <a:spcPct val="30000"/>
              </a:spcBef>
              <a:spcAft>
                <a:spcPct val="0"/>
              </a:spcAft>
              <a:defRPr sz="2400">
                <a:solidFill>
                  <a:schemeClr val="tx1"/>
                </a:solidFill>
                <a:latin typeface="Calibri Light" pitchFamily="34" charset="0"/>
              </a:defRPr>
            </a:lvl8pPr>
            <a:lvl9pPr marL="3886200" indent="-228600" defTabSz="912813" fontAlgn="base">
              <a:spcBef>
                <a:spcPct val="30000"/>
              </a:spcBef>
              <a:spcAft>
                <a:spcPct val="0"/>
              </a:spcAft>
              <a:defRPr sz="2400">
                <a:solidFill>
                  <a:schemeClr val="tx1"/>
                </a:solidFill>
                <a:latin typeface="Calibri Light" pitchFamily="34" charset="0"/>
              </a:defRPr>
            </a:lvl9pPr>
          </a:lstStyle>
          <a:p>
            <a:pPr>
              <a:spcBef>
                <a:spcPct val="0"/>
              </a:spcBef>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1E3CC64-FCC9-4D56-8CAC-037F8A40307F}" type="slidenum">
              <a:rPr lang="en-CA" smtClean="0"/>
              <a:t>3</a:t>
            </a:fld>
            <a:endParaRPr lang="en-CA"/>
          </a:p>
        </p:txBody>
      </p:sp>
    </p:spTree>
    <p:extLst>
      <p:ext uri="{BB962C8B-B14F-4D97-AF65-F5344CB8AC3E}">
        <p14:creationId xmlns:p14="http://schemas.microsoft.com/office/powerpoint/2010/main" val="2144411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1E3CC64-FCC9-4D56-8CAC-037F8A40307F}" type="slidenum">
              <a:rPr lang="en-CA" smtClean="0"/>
              <a:t>4</a:t>
            </a:fld>
            <a:endParaRPr lang="en-CA"/>
          </a:p>
        </p:txBody>
      </p:sp>
    </p:spTree>
    <p:extLst>
      <p:ext uri="{BB962C8B-B14F-4D97-AF65-F5344CB8AC3E}">
        <p14:creationId xmlns:p14="http://schemas.microsoft.com/office/powerpoint/2010/main" val="2423272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D5156"/>
                </a:solidFill>
                <a:effectLst/>
                <a:latin typeface="arial" panose="020B0604020202020204" pitchFamily="34" charset="0"/>
              </a:rPr>
              <a:t>Lefse is a traditional soft Norwegian flatbread</a:t>
            </a:r>
            <a:endParaRPr lang="en-CA" dirty="0"/>
          </a:p>
        </p:txBody>
      </p:sp>
      <p:sp>
        <p:nvSpPr>
          <p:cNvPr id="4" name="Slide Number Placeholder 3"/>
          <p:cNvSpPr>
            <a:spLocks noGrp="1"/>
          </p:cNvSpPr>
          <p:nvPr>
            <p:ph type="sldNum" sz="quarter" idx="5"/>
          </p:nvPr>
        </p:nvSpPr>
        <p:spPr/>
        <p:txBody>
          <a:bodyPr/>
          <a:lstStyle/>
          <a:p>
            <a:fld id="{61E3CC64-FCC9-4D56-8CAC-037F8A40307F}" type="slidenum">
              <a:rPr lang="en-CA" smtClean="0"/>
              <a:t>5</a:t>
            </a:fld>
            <a:endParaRPr lang="en-CA"/>
          </a:p>
        </p:txBody>
      </p:sp>
    </p:spTree>
    <p:extLst>
      <p:ext uri="{BB962C8B-B14F-4D97-AF65-F5344CB8AC3E}">
        <p14:creationId xmlns:p14="http://schemas.microsoft.com/office/powerpoint/2010/main" val="2459794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1E3CC64-FCC9-4D56-8CAC-037F8A40307F}" type="slidenum">
              <a:rPr lang="en-CA" smtClean="0"/>
              <a:t>6</a:t>
            </a:fld>
            <a:endParaRPr lang="en-CA"/>
          </a:p>
        </p:txBody>
      </p:sp>
    </p:spTree>
    <p:extLst>
      <p:ext uri="{BB962C8B-B14F-4D97-AF65-F5344CB8AC3E}">
        <p14:creationId xmlns:p14="http://schemas.microsoft.com/office/powerpoint/2010/main" val="4173902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1E3CC64-FCC9-4D56-8CAC-037F8A40307F}" type="slidenum">
              <a:rPr lang="en-CA" smtClean="0"/>
              <a:t>7</a:t>
            </a:fld>
            <a:endParaRPr lang="en-CA"/>
          </a:p>
        </p:txBody>
      </p:sp>
    </p:spTree>
    <p:extLst>
      <p:ext uri="{BB962C8B-B14F-4D97-AF65-F5344CB8AC3E}">
        <p14:creationId xmlns:p14="http://schemas.microsoft.com/office/powerpoint/2010/main" val="1790709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1E3CC64-FCC9-4D56-8CAC-037F8A40307F}" type="slidenum">
              <a:rPr lang="en-CA" smtClean="0"/>
              <a:t>8</a:t>
            </a:fld>
            <a:endParaRPr lang="en-CA"/>
          </a:p>
        </p:txBody>
      </p:sp>
    </p:spTree>
    <p:extLst>
      <p:ext uri="{BB962C8B-B14F-4D97-AF65-F5344CB8AC3E}">
        <p14:creationId xmlns:p14="http://schemas.microsoft.com/office/powerpoint/2010/main" val="4056279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61E3CC64-FCC9-4D56-8CAC-037F8A40307F}" type="slidenum">
              <a:rPr lang="en-CA" smtClean="0"/>
              <a:t>9</a:t>
            </a:fld>
            <a:endParaRPr lang="en-CA"/>
          </a:p>
        </p:txBody>
      </p:sp>
    </p:spTree>
    <p:extLst>
      <p:ext uri="{BB962C8B-B14F-4D97-AF65-F5344CB8AC3E}">
        <p14:creationId xmlns:p14="http://schemas.microsoft.com/office/powerpoint/2010/main" val="378210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6A0B-DAA3-3F91-ECF3-DE44A1F336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922F8449-E304-4B82-415F-5A7988D918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AE9A2C01-0BD4-B648-AA21-C3320DD50B79}"/>
              </a:ext>
            </a:extLst>
          </p:cNvPr>
          <p:cNvSpPr>
            <a:spLocks noGrp="1"/>
          </p:cNvSpPr>
          <p:nvPr>
            <p:ph type="dt" sz="half" idx="10"/>
          </p:nvPr>
        </p:nvSpPr>
        <p:spPr/>
        <p:txBody>
          <a:bodyPr/>
          <a:lstStyle/>
          <a:p>
            <a:fld id="{4411098C-9D31-429A-9B36-A7578F790E2D}" type="datetime1">
              <a:rPr lang="en-CA" smtClean="0"/>
              <a:t>2022-10-06</a:t>
            </a:fld>
            <a:endParaRPr lang="en-CA"/>
          </a:p>
        </p:txBody>
      </p:sp>
      <p:sp>
        <p:nvSpPr>
          <p:cNvPr id="5" name="Footer Placeholder 4">
            <a:extLst>
              <a:ext uri="{FF2B5EF4-FFF2-40B4-BE49-F238E27FC236}">
                <a16:creationId xmlns:a16="http://schemas.microsoft.com/office/drawing/2014/main" id="{C4A3D199-D7A4-C9B1-8245-1F80D8C0EE9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C712887-4DB2-317A-9410-80898978E0A5}"/>
              </a:ext>
            </a:extLst>
          </p:cNvPr>
          <p:cNvSpPr>
            <a:spLocks noGrp="1"/>
          </p:cNvSpPr>
          <p:nvPr>
            <p:ph type="sldNum" sz="quarter" idx="12"/>
          </p:nvPr>
        </p:nvSpPr>
        <p:spPr/>
        <p:txBody>
          <a:bodyPr/>
          <a:lstStyle/>
          <a:p>
            <a:fld id="{73D4136D-53CC-49B7-A794-4BC491E8B8F8}" type="slidenum">
              <a:rPr lang="en-CA" smtClean="0"/>
              <a:t>‹#›</a:t>
            </a:fld>
            <a:endParaRPr lang="en-CA"/>
          </a:p>
        </p:txBody>
      </p:sp>
    </p:spTree>
    <p:extLst>
      <p:ext uri="{BB962C8B-B14F-4D97-AF65-F5344CB8AC3E}">
        <p14:creationId xmlns:p14="http://schemas.microsoft.com/office/powerpoint/2010/main" val="716130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45BFF-80B3-DB07-338E-8024D6F39990}"/>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1E04371-CE20-5F32-5A57-13F639D8EA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C5B1A62-48E7-063F-7280-BD640ED3BC9A}"/>
              </a:ext>
            </a:extLst>
          </p:cNvPr>
          <p:cNvSpPr>
            <a:spLocks noGrp="1"/>
          </p:cNvSpPr>
          <p:nvPr>
            <p:ph type="dt" sz="half" idx="10"/>
          </p:nvPr>
        </p:nvSpPr>
        <p:spPr/>
        <p:txBody>
          <a:bodyPr/>
          <a:lstStyle/>
          <a:p>
            <a:fld id="{84B6DD57-A287-49C5-A366-B7FE05504431}" type="datetime1">
              <a:rPr lang="en-CA" smtClean="0"/>
              <a:t>2022-10-06</a:t>
            </a:fld>
            <a:endParaRPr lang="en-CA"/>
          </a:p>
        </p:txBody>
      </p:sp>
      <p:sp>
        <p:nvSpPr>
          <p:cNvPr id="5" name="Footer Placeholder 4">
            <a:extLst>
              <a:ext uri="{FF2B5EF4-FFF2-40B4-BE49-F238E27FC236}">
                <a16:creationId xmlns:a16="http://schemas.microsoft.com/office/drawing/2014/main" id="{60FE280F-9D8B-A895-86B8-2BADC96738E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083CF1B-D349-487F-25CE-84E82873EEDF}"/>
              </a:ext>
            </a:extLst>
          </p:cNvPr>
          <p:cNvSpPr>
            <a:spLocks noGrp="1"/>
          </p:cNvSpPr>
          <p:nvPr>
            <p:ph type="sldNum" sz="quarter" idx="12"/>
          </p:nvPr>
        </p:nvSpPr>
        <p:spPr/>
        <p:txBody>
          <a:bodyPr/>
          <a:lstStyle/>
          <a:p>
            <a:fld id="{73D4136D-53CC-49B7-A794-4BC491E8B8F8}" type="slidenum">
              <a:rPr lang="en-CA" smtClean="0"/>
              <a:t>‹#›</a:t>
            </a:fld>
            <a:endParaRPr lang="en-CA"/>
          </a:p>
        </p:txBody>
      </p:sp>
    </p:spTree>
    <p:extLst>
      <p:ext uri="{BB962C8B-B14F-4D97-AF65-F5344CB8AC3E}">
        <p14:creationId xmlns:p14="http://schemas.microsoft.com/office/powerpoint/2010/main" val="128370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05771B-90F8-4C39-06E8-881881EE65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7E2BD78-391D-FF81-285E-34BE1305D6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5E6442B-3111-E567-2C67-059500E101D2}"/>
              </a:ext>
            </a:extLst>
          </p:cNvPr>
          <p:cNvSpPr>
            <a:spLocks noGrp="1"/>
          </p:cNvSpPr>
          <p:nvPr>
            <p:ph type="dt" sz="half" idx="10"/>
          </p:nvPr>
        </p:nvSpPr>
        <p:spPr/>
        <p:txBody>
          <a:bodyPr/>
          <a:lstStyle/>
          <a:p>
            <a:fld id="{5B9FED68-55C7-47F4-90E0-CB4BBE03A474}" type="datetime1">
              <a:rPr lang="en-CA" smtClean="0"/>
              <a:t>2022-10-06</a:t>
            </a:fld>
            <a:endParaRPr lang="en-CA"/>
          </a:p>
        </p:txBody>
      </p:sp>
      <p:sp>
        <p:nvSpPr>
          <p:cNvPr id="5" name="Footer Placeholder 4">
            <a:extLst>
              <a:ext uri="{FF2B5EF4-FFF2-40B4-BE49-F238E27FC236}">
                <a16:creationId xmlns:a16="http://schemas.microsoft.com/office/drawing/2014/main" id="{12C0BC3A-E8D9-7974-E7DB-1EBF25ABAC0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7D8D6D7-69B6-840D-D5DE-DC285BDD574A}"/>
              </a:ext>
            </a:extLst>
          </p:cNvPr>
          <p:cNvSpPr>
            <a:spLocks noGrp="1"/>
          </p:cNvSpPr>
          <p:nvPr>
            <p:ph type="sldNum" sz="quarter" idx="12"/>
          </p:nvPr>
        </p:nvSpPr>
        <p:spPr/>
        <p:txBody>
          <a:bodyPr/>
          <a:lstStyle/>
          <a:p>
            <a:fld id="{73D4136D-53CC-49B7-A794-4BC491E8B8F8}" type="slidenum">
              <a:rPr lang="en-CA" smtClean="0"/>
              <a:t>‹#›</a:t>
            </a:fld>
            <a:endParaRPr lang="en-CA"/>
          </a:p>
        </p:txBody>
      </p:sp>
    </p:spTree>
    <p:extLst>
      <p:ext uri="{BB962C8B-B14F-4D97-AF65-F5344CB8AC3E}">
        <p14:creationId xmlns:p14="http://schemas.microsoft.com/office/powerpoint/2010/main" val="3350543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99087-8ABA-A261-8713-73488DDBE8E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71638D3-80B6-1348-6778-E32D864A27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817F6F9-421E-EE5F-5D1B-C4BA5ADF0062}"/>
              </a:ext>
            </a:extLst>
          </p:cNvPr>
          <p:cNvSpPr>
            <a:spLocks noGrp="1"/>
          </p:cNvSpPr>
          <p:nvPr>
            <p:ph type="dt" sz="half" idx="10"/>
          </p:nvPr>
        </p:nvSpPr>
        <p:spPr/>
        <p:txBody>
          <a:bodyPr/>
          <a:lstStyle/>
          <a:p>
            <a:fld id="{4997F9C4-8AB6-4095-A8DA-EA95CE0B0638}" type="datetime1">
              <a:rPr lang="en-CA" smtClean="0"/>
              <a:t>2022-10-06</a:t>
            </a:fld>
            <a:endParaRPr lang="en-CA"/>
          </a:p>
        </p:txBody>
      </p:sp>
      <p:sp>
        <p:nvSpPr>
          <p:cNvPr id="5" name="Footer Placeholder 4">
            <a:extLst>
              <a:ext uri="{FF2B5EF4-FFF2-40B4-BE49-F238E27FC236}">
                <a16:creationId xmlns:a16="http://schemas.microsoft.com/office/drawing/2014/main" id="{0FDC2E74-82FB-474D-9D25-97A9905E319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5A3B64F-1321-28B0-82CD-1EDF6013C59B}"/>
              </a:ext>
            </a:extLst>
          </p:cNvPr>
          <p:cNvSpPr>
            <a:spLocks noGrp="1"/>
          </p:cNvSpPr>
          <p:nvPr>
            <p:ph type="sldNum" sz="quarter" idx="12"/>
          </p:nvPr>
        </p:nvSpPr>
        <p:spPr/>
        <p:txBody>
          <a:bodyPr/>
          <a:lstStyle/>
          <a:p>
            <a:fld id="{73D4136D-53CC-49B7-A794-4BC491E8B8F8}" type="slidenum">
              <a:rPr lang="en-CA" smtClean="0"/>
              <a:t>‹#›</a:t>
            </a:fld>
            <a:endParaRPr lang="en-CA"/>
          </a:p>
        </p:txBody>
      </p:sp>
    </p:spTree>
    <p:extLst>
      <p:ext uri="{BB962C8B-B14F-4D97-AF65-F5344CB8AC3E}">
        <p14:creationId xmlns:p14="http://schemas.microsoft.com/office/powerpoint/2010/main" val="2570888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D560B-186E-707A-32E0-631985D3E1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8ACCF0C-B93D-1B2F-ED7A-C5F542DAB2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BC12EE-2B0D-0380-35FE-7273ACACFD53}"/>
              </a:ext>
            </a:extLst>
          </p:cNvPr>
          <p:cNvSpPr>
            <a:spLocks noGrp="1"/>
          </p:cNvSpPr>
          <p:nvPr>
            <p:ph type="dt" sz="half" idx="10"/>
          </p:nvPr>
        </p:nvSpPr>
        <p:spPr/>
        <p:txBody>
          <a:bodyPr/>
          <a:lstStyle/>
          <a:p>
            <a:fld id="{B1C381B1-7518-44CB-AF9C-A41C188E67FB}" type="datetime1">
              <a:rPr lang="en-CA" smtClean="0"/>
              <a:t>2022-10-06</a:t>
            </a:fld>
            <a:endParaRPr lang="en-CA"/>
          </a:p>
        </p:txBody>
      </p:sp>
      <p:sp>
        <p:nvSpPr>
          <p:cNvPr id="5" name="Footer Placeholder 4">
            <a:extLst>
              <a:ext uri="{FF2B5EF4-FFF2-40B4-BE49-F238E27FC236}">
                <a16:creationId xmlns:a16="http://schemas.microsoft.com/office/drawing/2014/main" id="{F6CFD05B-4ED0-7B28-BC79-27F0A904D3E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7635D39-CCF6-0DDC-B95A-75418ABAFBE5}"/>
              </a:ext>
            </a:extLst>
          </p:cNvPr>
          <p:cNvSpPr>
            <a:spLocks noGrp="1"/>
          </p:cNvSpPr>
          <p:nvPr>
            <p:ph type="sldNum" sz="quarter" idx="12"/>
          </p:nvPr>
        </p:nvSpPr>
        <p:spPr/>
        <p:txBody>
          <a:bodyPr/>
          <a:lstStyle/>
          <a:p>
            <a:fld id="{73D4136D-53CC-49B7-A794-4BC491E8B8F8}" type="slidenum">
              <a:rPr lang="en-CA" smtClean="0"/>
              <a:t>‹#›</a:t>
            </a:fld>
            <a:endParaRPr lang="en-CA"/>
          </a:p>
        </p:txBody>
      </p:sp>
    </p:spTree>
    <p:extLst>
      <p:ext uri="{BB962C8B-B14F-4D97-AF65-F5344CB8AC3E}">
        <p14:creationId xmlns:p14="http://schemas.microsoft.com/office/powerpoint/2010/main" val="301857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2CD01-1748-332E-D808-415C1B02648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67CA1B6-7AAB-F053-D915-31A1C8A4FA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FA5FB2B-E639-F8A3-EC4B-A5B1B7506A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0E12B44-2E8D-147F-4B45-63F1820705A4}"/>
              </a:ext>
            </a:extLst>
          </p:cNvPr>
          <p:cNvSpPr>
            <a:spLocks noGrp="1"/>
          </p:cNvSpPr>
          <p:nvPr>
            <p:ph type="dt" sz="half" idx="10"/>
          </p:nvPr>
        </p:nvSpPr>
        <p:spPr/>
        <p:txBody>
          <a:bodyPr/>
          <a:lstStyle/>
          <a:p>
            <a:fld id="{12EF40C1-D9BD-44A7-892E-FC43AFE1383C}" type="datetime1">
              <a:rPr lang="en-CA" smtClean="0"/>
              <a:t>2022-10-06</a:t>
            </a:fld>
            <a:endParaRPr lang="en-CA"/>
          </a:p>
        </p:txBody>
      </p:sp>
      <p:sp>
        <p:nvSpPr>
          <p:cNvPr id="6" name="Footer Placeholder 5">
            <a:extLst>
              <a:ext uri="{FF2B5EF4-FFF2-40B4-BE49-F238E27FC236}">
                <a16:creationId xmlns:a16="http://schemas.microsoft.com/office/drawing/2014/main" id="{51103B0C-2CC5-6878-3336-39EBBD0AC69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6338EAE-A4A4-9265-8AAB-E7B3CFDB4C07}"/>
              </a:ext>
            </a:extLst>
          </p:cNvPr>
          <p:cNvSpPr>
            <a:spLocks noGrp="1"/>
          </p:cNvSpPr>
          <p:nvPr>
            <p:ph type="sldNum" sz="quarter" idx="12"/>
          </p:nvPr>
        </p:nvSpPr>
        <p:spPr/>
        <p:txBody>
          <a:bodyPr/>
          <a:lstStyle/>
          <a:p>
            <a:fld id="{73D4136D-53CC-49B7-A794-4BC491E8B8F8}" type="slidenum">
              <a:rPr lang="en-CA" smtClean="0"/>
              <a:t>‹#›</a:t>
            </a:fld>
            <a:endParaRPr lang="en-CA"/>
          </a:p>
        </p:txBody>
      </p:sp>
    </p:spTree>
    <p:extLst>
      <p:ext uri="{BB962C8B-B14F-4D97-AF65-F5344CB8AC3E}">
        <p14:creationId xmlns:p14="http://schemas.microsoft.com/office/powerpoint/2010/main" val="2167458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9AB3E-799F-7F7B-00AD-3E06A598E13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692EF1B-CB13-FA41-449C-D953ADBC71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432235-DA34-76D2-67A3-9CB502A843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D3DA7188-11B5-4E04-CACD-3705491B73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0DE3BD-5F77-DF09-6982-293DA36812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2D5BF230-95B1-85A2-F7B6-83219BF4E12D}"/>
              </a:ext>
            </a:extLst>
          </p:cNvPr>
          <p:cNvSpPr>
            <a:spLocks noGrp="1"/>
          </p:cNvSpPr>
          <p:nvPr>
            <p:ph type="dt" sz="half" idx="10"/>
          </p:nvPr>
        </p:nvSpPr>
        <p:spPr/>
        <p:txBody>
          <a:bodyPr/>
          <a:lstStyle/>
          <a:p>
            <a:fld id="{768821BB-2A92-492C-870B-779B86F8E1A2}" type="datetime1">
              <a:rPr lang="en-CA" smtClean="0"/>
              <a:t>2022-10-06</a:t>
            </a:fld>
            <a:endParaRPr lang="en-CA"/>
          </a:p>
        </p:txBody>
      </p:sp>
      <p:sp>
        <p:nvSpPr>
          <p:cNvPr id="8" name="Footer Placeholder 7">
            <a:extLst>
              <a:ext uri="{FF2B5EF4-FFF2-40B4-BE49-F238E27FC236}">
                <a16:creationId xmlns:a16="http://schemas.microsoft.com/office/drawing/2014/main" id="{EA155014-8DD1-DE38-3271-BC7F63F28BC0}"/>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613DC189-C887-150C-E361-D5C158E901E5}"/>
              </a:ext>
            </a:extLst>
          </p:cNvPr>
          <p:cNvSpPr>
            <a:spLocks noGrp="1"/>
          </p:cNvSpPr>
          <p:nvPr>
            <p:ph type="sldNum" sz="quarter" idx="12"/>
          </p:nvPr>
        </p:nvSpPr>
        <p:spPr/>
        <p:txBody>
          <a:bodyPr/>
          <a:lstStyle/>
          <a:p>
            <a:fld id="{73D4136D-53CC-49B7-A794-4BC491E8B8F8}" type="slidenum">
              <a:rPr lang="en-CA" smtClean="0"/>
              <a:t>‹#›</a:t>
            </a:fld>
            <a:endParaRPr lang="en-CA"/>
          </a:p>
        </p:txBody>
      </p:sp>
    </p:spTree>
    <p:extLst>
      <p:ext uri="{BB962C8B-B14F-4D97-AF65-F5344CB8AC3E}">
        <p14:creationId xmlns:p14="http://schemas.microsoft.com/office/powerpoint/2010/main" val="1016720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76CC1-895E-416D-14FB-B9670495FCD8}"/>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BAD8106C-AC49-7108-AAB1-5359E1BF0EB1}"/>
              </a:ext>
            </a:extLst>
          </p:cNvPr>
          <p:cNvSpPr>
            <a:spLocks noGrp="1"/>
          </p:cNvSpPr>
          <p:nvPr>
            <p:ph type="dt" sz="half" idx="10"/>
          </p:nvPr>
        </p:nvSpPr>
        <p:spPr/>
        <p:txBody>
          <a:bodyPr/>
          <a:lstStyle/>
          <a:p>
            <a:fld id="{845F5BE2-A1E9-473B-86CD-0D56692F0DC0}" type="datetime1">
              <a:rPr lang="en-CA" smtClean="0"/>
              <a:t>2022-10-06</a:t>
            </a:fld>
            <a:endParaRPr lang="en-CA"/>
          </a:p>
        </p:txBody>
      </p:sp>
      <p:sp>
        <p:nvSpPr>
          <p:cNvPr id="4" name="Footer Placeholder 3">
            <a:extLst>
              <a:ext uri="{FF2B5EF4-FFF2-40B4-BE49-F238E27FC236}">
                <a16:creationId xmlns:a16="http://schemas.microsoft.com/office/drawing/2014/main" id="{62054CC2-F952-F224-DF4A-953D5E53E091}"/>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3EFB307D-C49D-3A07-F748-D741890146BA}"/>
              </a:ext>
            </a:extLst>
          </p:cNvPr>
          <p:cNvSpPr>
            <a:spLocks noGrp="1"/>
          </p:cNvSpPr>
          <p:nvPr>
            <p:ph type="sldNum" sz="quarter" idx="12"/>
          </p:nvPr>
        </p:nvSpPr>
        <p:spPr/>
        <p:txBody>
          <a:bodyPr/>
          <a:lstStyle/>
          <a:p>
            <a:fld id="{73D4136D-53CC-49B7-A794-4BC491E8B8F8}" type="slidenum">
              <a:rPr lang="en-CA" smtClean="0"/>
              <a:t>‹#›</a:t>
            </a:fld>
            <a:endParaRPr lang="en-CA"/>
          </a:p>
        </p:txBody>
      </p:sp>
    </p:spTree>
    <p:extLst>
      <p:ext uri="{BB962C8B-B14F-4D97-AF65-F5344CB8AC3E}">
        <p14:creationId xmlns:p14="http://schemas.microsoft.com/office/powerpoint/2010/main" val="3780655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6E1CDB-02F6-7E17-FE45-835D7D128C87}"/>
              </a:ext>
            </a:extLst>
          </p:cNvPr>
          <p:cNvSpPr>
            <a:spLocks noGrp="1"/>
          </p:cNvSpPr>
          <p:nvPr>
            <p:ph type="dt" sz="half" idx="10"/>
          </p:nvPr>
        </p:nvSpPr>
        <p:spPr/>
        <p:txBody>
          <a:bodyPr/>
          <a:lstStyle/>
          <a:p>
            <a:fld id="{72145E97-CD6A-437D-A539-196244E36289}" type="datetime1">
              <a:rPr lang="en-CA" smtClean="0"/>
              <a:t>2022-10-06</a:t>
            </a:fld>
            <a:endParaRPr lang="en-CA"/>
          </a:p>
        </p:txBody>
      </p:sp>
      <p:sp>
        <p:nvSpPr>
          <p:cNvPr id="3" name="Footer Placeholder 2">
            <a:extLst>
              <a:ext uri="{FF2B5EF4-FFF2-40B4-BE49-F238E27FC236}">
                <a16:creationId xmlns:a16="http://schemas.microsoft.com/office/drawing/2014/main" id="{1431F1F7-1EDD-9EF5-9B2E-8BED915628AC}"/>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E6CA5CAF-0C7C-764B-4381-5C4DE403F1D9}"/>
              </a:ext>
            </a:extLst>
          </p:cNvPr>
          <p:cNvSpPr>
            <a:spLocks noGrp="1"/>
          </p:cNvSpPr>
          <p:nvPr>
            <p:ph type="sldNum" sz="quarter" idx="12"/>
          </p:nvPr>
        </p:nvSpPr>
        <p:spPr/>
        <p:txBody>
          <a:bodyPr/>
          <a:lstStyle/>
          <a:p>
            <a:fld id="{73D4136D-53CC-49B7-A794-4BC491E8B8F8}" type="slidenum">
              <a:rPr lang="en-CA" smtClean="0"/>
              <a:t>‹#›</a:t>
            </a:fld>
            <a:endParaRPr lang="en-CA"/>
          </a:p>
        </p:txBody>
      </p:sp>
    </p:spTree>
    <p:extLst>
      <p:ext uri="{BB962C8B-B14F-4D97-AF65-F5344CB8AC3E}">
        <p14:creationId xmlns:p14="http://schemas.microsoft.com/office/powerpoint/2010/main" val="1295693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C1C8E-959D-68AE-CE1B-BCC9D3A2AE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3D9D500-264B-0AAC-F1CE-ED3824615F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9DC5210-2DE9-3406-172B-67FDB5DCE0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D77DE5-6013-3358-9666-569E81362B9F}"/>
              </a:ext>
            </a:extLst>
          </p:cNvPr>
          <p:cNvSpPr>
            <a:spLocks noGrp="1"/>
          </p:cNvSpPr>
          <p:nvPr>
            <p:ph type="dt" sz="half" idx="10"/>
          </p:nvPr>
        </p:nvSpPr>
        <p:spPr/>
        <p:txBody>
          <a:bodyPr/>
          <a:lstStyle/>
          <a:p>
            <a:fld id="{F3E30D12-DBD3-495C-8A6C-67886AD0B5D5}" type="datetime1">
              <a:rPr lang="en-CA" smtClean="0"/>
              <a:t>2022-10-06</a:t>
            </a:fld>
            <a:endParaRPr lang="en-CA"/>
          </a:p>
        </p:txBody>
      </p:sp>
      <p:sp>
        <p:nvSpPr>
          <p:cNvPr id="6" name="Footer Placeholder 5">
            <a:extLst>
              <a:ext uri="{FF2B5EF4-FFF2-40B4-BE49-F238E27FC236}">
                <a16:creationId xmlns:a16="http://schemas.microsoft.com/office/drawing/2014/main" id="{C97F02DB-64F9-6408-16AD-1369AD98B2C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7D450ED-B36A-41BD-B05B-17C36C79136B}"/>
              </a:ext>
            </a:extLst>
          </p:cNvPr>
          <p:cNvSpPr>
            <a:spLocks noGrp="1"/>
          </p:cNvSpPr>
          <p:nvPr>
            <p:ph type="sldNum" sz="quarter" idx="12"/>
          </p:nvPr>
        </p:nvSpPr>
        <p:spPr/>
        <p:txBody>
          <a:bodyPr/>
          <a:lstStyle/>
          <a:p>
            <a:fld id="{73D4136D-53CC-49B7-A794-4BC491E8B8F8}" type="slidenum">
              <a:rPr lang="en-CA" smtClean="0"/>
              <a:t>‹#›</a:t>
            </a:fld>
            <a:endParaRPr lang="en-CA"/>
          </a:p>
        </p:txBody>
      </p:sp>
    </p:spTree>
    <p:extLst>
      <p:ext uri="{BB962C8B-B14F-4D97-AF65-F5344CB8AC3E}">
        <p14:creationId xmlns:p14="http://schemas.microsoft.com/office/powerpoint/2010/main" val="3209221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9BB65-4349-2780-511F-6996A9291B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ACD8DCE0-B0D2-140A-788F-60BA08F0F1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FD1F8549-38D5-8E05-C13E-4496D7C6CD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3AAE47-C578-CB38-A271-18BD64123DD6}"/>
              </a:ext>
            </a:extLst>
          </p:cNvPr>
          <p:cNvSpPr>
            <a:spLocks noGrp="1"/>
          </p:cNvSpPr>
          <p:nvPr>
            <p:ph type="dt" sz="half" idx="10"/>
          </p:nvPr>
        </p:nvSpPr>
        <p:spPr/>
        <p:txBody>
          <a:bodyPr/>
          <a:lstStyle/>
          <a:p>
            <a:fld id="{E23A4A84-0630-4FA8-8804-A2DE1072F3D1}" type="datetime1">
              <a:rPr lang="en-CA" smtClean="0"/>
              <a:t>2022-10-06</a:t>
            </a:fld>
            <a:endParaRPr lang="en-CA"/>
          </a:p>
        </p:txBody>
      </p:sp>
      <p:sp>
        <p:nvSpPr>
          <p:cNvPr id="6" name="Footer Placeholder 5">
            <a:extLst>
              <a:ext uri="{FF2B5EF4-FFF2-40B4-BE49-F238E27FC236}">
                <a16:creationId xmlns:a16="http://schemas.microsoft.com/office/drawing/2014/main" id="{4DECF4CA-270A-18DC-882D-4C78EFFB0DF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38BEA9B-D683-CF30-DAD1-65565EBBDF9D}"/>
              </a:ext>
            </a:extLst>
          </p:cNvPr>
          <p:cNvSpPr>
            <a:spLocks noGrp="1"/>
          </p:cNvSpPr>
          <p:nvPr>
            <p:ph type="sldNum" sz="quarter" idx="12"/>
          </p:nvPr>
        </p:nvSpPr>
        <p:spPr/>
        <p:txBody>
          <a:bodyPr/>
          <a:lstStyle/>
          <a:p>
            <a:fld id="{73D4136D-53CC-49B7-A794-4BC491E8B8F8}" type="slidenum">
              <a:rPr lang="en-CA" smtClean="0"/>
              <a:t>‹#›</a:t>
            </a:fld>
            <a:endParaRPr lang="en-CA"/>
          </a:p>
        </p:txBody>
      </p:sp>
    </p:spTree>
    <p:extLst>
      <p:ext uri="{BB962C8B-B14F-4D97-AF65-F5344CB8AC3E}">
        <p14:creationId xmlns:p14="http://schemas.microsoft.com/office/powerpoint/2010/main" val="1652015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6F4EA0-12D5-7C73-40CC-89CB27DE41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56DE6B4-2247-D723-A46B-F8558A80E2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EEE418A-6B1B-86BC-754B-10F5CF0FAC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CA83D-5262-4F93-9419-F07A8507D39A}" type="datetime1">
              <a:rPr lang="en-CA" smtClean="0"/>
              <a:t>2022-10-06</a:t>
            </a:fld>
            <a:endParaRPr lang="en-CA"/>
          </a:p>
        </p:txBody>
      </p:sp>
      <p:sp>
        <p:nvSpPr>
          <p:cNvPr id="5" name="Footer Placeholder 4">
            <a:extLst>
              <a:ext uri="{FF2B5EF4-FFF2-40B4-BE49-F238E27FC236}">
                <a16:creationId xmlns:a16="http://schemas.microsoft.com/office/drawing/2014/main" id="{7E87229B-CDF3-6576-A204-12167FC7F8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B84BFA89-44CC-076F-5BBE-944102EE52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4136D-53CC-49B7-A794-4BC491E8B8F8}" type="slidenum">
              <a:rPr lang="en-CA" smtClean="0"/>
              <a:t>‹#›</a:t>
            </a:fld>
            <a:endParaRPr lang="en-CA"/>
          </a:p>
        </p:txBody>
      </p:sp>
    </p:spTree>
    <p:extLst>
      <p:ext uri="{BB962C8B-B14F-4D97-AF65-F5344CB8AC3E}">
        <p14:creationId xmlns:p14="http://schemas.microsoft.com/office/powerpoint/2010/main" val="544266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02C0-7E09-531E-1F18-D6233F0A42FC}"/>
              </a:ext>
            </a:extLst>
          </p:cNvPr>
          <p:cNvSpPr>
            <a:spLocks noGrp="1"/>
          </p:cNvSpPr>
          <p:nvPr>
            <p:ph type="ctrTitle"/>
          </p:nvPr>
        </p:nvSpPr>
        <p:spPr>
          <a:xfrm>
            <a:off x="335912" y="1419438"/>
            <a:ext cx="4399093" cy="1325563"/>
          </a:xfrm>
        </p:spPr>
        <p:txBody>
          <a:bodyPr vert="horz" lIns="91440" tIns="45720" rIns="91440" bIns="45720" rtlCol="0" anchor="ctr">
            <a:normAutofit fontScale="90000"/>
          </a:bodyPr>
          <a:lstStyle/>
          <a:p>
            <a:pPr algn="l"/>
            <a:r>
              <a:rPr lang="en-US" sz="3600" b="1" dirty="0" err="1"/>
              <a:t>LEfSe</a:t>
            </a:r>
            <a:r>
              <a:rPr lang="en-US" sz="3600" b="1" dirty="0"/>
              <a:t> </a:t>
            </a:r>
            <a:br>
              <a:rPr lang="en-US" sz="3600" b="1" dirty="0"/>
            </a:br>
            <a:r>
              <a:rPr lang="en-US" sz="3600" b="1" dirty="0"/>
              <a:t>&amp; Wilcoxon rank-sum test </a:t>
            </a:r>
          </a:p>
        </p:txBody>
      </p:sp>
      <p:sp>
        <p:nvSpPr>
          <p:cNvPr id="3" name="Subtitle 2">
            <a:extLst>
              <a:ext uri="{FF2B5EF4-FFF2-40B4-BE49-F238E27FC236}">
                <a16:creationId xmlns:a16="http://schemas.microsoft.com/office/drawing/2014/main" id="{5BB98484-BC9C-0354-BEA8-6ACB4B7FF663}"/>
              </a:ext>
            </a:extLst>
          </p:cNvPr>
          <p:cNvSpPr>
            <a:spLocks noGrp="1"/>
          </p:cNvSpPr>
          <p:nvPr>
            <p:ph type="subTitle" idx="1"/>
          </p:nvPr>
        </p:nvSpPr>
        <p:spPr>
          <a:xfrm>
            <a:off x="335912" y="3108225"/>
            <a:ext cx="5803600" cy="3181684"/>
          </a:xfrm>
        </p:spPr>
        <p:txBody>
          <a:bodyPr vert="horz" lIns="91440" tIns="45720" rIns="91440" bIns="45720" rtlCol="0" anchor="t">
            <a:normAutofit/>
          </a:bodyPr>
          <a:lstStyle/>
          <a:p>
            <a:pPr algn="l">
              <a:lnSpc>
                <a:spcPct val="50000"/>
              </a:lnSpc>
            </a:pPr>
            <a:r>
              <a:rPr lang="en-US" sz="1800"/>
              <a:t>Dongyun Jung</a:t>
            </a:r>
          </a:p>
          <a:p>
            <a:pPr algn="l">
              <a:lnSpc>
                <a:spcPct val="50000"/>
              </a:lnSpc>
            </a:pPr>
            <a:r>
              <a:rPr lang="en-US" sz="1800"/>
              <a:t>PhD student (C)</a:t>
            </a:r>
          </a:p>
          <a:p>
            <a:pPr algn="l">
              <a:lnSpc>
                <a:spcPct val="50000"/>
              </a:lnSpc>
            </a:pPr>
            <a:r>
              <a:rPr lang="en-US" sz="1800"/>
              <a:t>Department of Food Science and Agricultural Chemistry</a:t>
            </a:r>
          </a:p>
          <a:p>
            <a:pPr algn="l">
              <a:lnSpc>
                <a:spcPct val="50000"/>
              </a:lnSpc>
            </a:pPr>
            <a:r>
              <a:rPr lang="en-US" sz="1800"/>
              <a:t>McGill University</a:t>
            </a:r>
            <a:endParaRPr lang="en-US" sz="1800" dirty="0"/>
          </a:p>
        </p:txBody>
      </p:sp>
      <p:sp>
        <p:nvSpPr>
          <p:cNvPr id="2095" name="Freeform: Shape 2094">
            <a:extLst>
              <a:ext uri="{FF2B5EF4-FFF2-40B4-BE49-F238E27FC236}">
                <a16:creationId xmlns:a16="http://schemas.microsoft.com/office/drawing/2014/main" id="{C62225A2-D3F0-45D1-9C47-B10375316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97" name="Freeform: Shape 2096">
            <a:extLst>
              <a:ext uri="{FF2B5EF4-FFF2-40B4-BE49-F238E27FC236}">
                <a16:creationId xmlns:a16="http://schemas.microsoft.com/office/drawing/2014/main" id="{1B9FBFA8-6AF4-4091-9C8B-DEC6D8933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2" name="Picture 4" descr="Figure 3">
            <a:extLst>
              <a:ext uri="{FF2B5EF4-FFF2-40B4-BE49-F238E27FC236}">
                <a16:creationId xmlns:a16="http://schemas.microsoft.com/office/drawing/2014/main" id="{A019DE1F-8932-A10B-C3F4-CE4238CBE1E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90967" y="214428"/>
            <a:ext cx="4622052" cy="25305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hart, scatter chart&#10;&#10;Description automatically generated">
            <a:extLst>
              <a:ext uri="{FF2B5EF4-FFF2-40B4-BE49-F238E27FC236}">
                <a16:creationId xmlns:a16="http://schemas.microsoft.com/office/drawing/2014/main" id="{10B7A659-A4E7-6FDF-AC9A-99C2633C76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8912" y="4809396"/>
            <a:ext cx="3566159" cy="2048605"/>
          </a:xfrm>
          <a:prstGeom prst="rect">
            <a:avLst/>
          </a:prstGeom>
        </p:spPr>
      </p:pic>
      <p:pic>
        <p:nvPicPr>
          <p:cNvPr id="7" name="Picture 6" descr="Chart&#10;&#10;Description automatically generated">
            <a:extLst>
              <a:ext uri="{FF2B5EF4-FFF2-40B4-BE49-F238E27FC236}">
                <a16:creationId xmlns:a16="http://schemas.microsoft.com/office/drawing/2014/main" id="{21039EFF-BDBD-B705-BDEC-92140D2B5D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8913" y="3001353"/>
            <a:ext cx="3566160" cy="1697714"/>
          </a:xfrm>
          <a:prstGeom prst="rect">
            <a:avLst/>
          </a:prstGeom>
        </p:spPr>
      </p:pic>
      <p:sp>
        <p:nvSpPr>
          <p:cNvPr id="4" name="Slide Number Placeholder 3">
            <a:extLst>
              <a:ext uri="{FF2B5EF4-FFF2-40B4-BE49-F238E27FC236}">
                <a16:creationId xmlns:a16="http://schemas.microsoft.com/office/drawing/2014/main" id="{01E26A64-F7BE-145B-6336-6C64D50256B2}"/>
              </a:ext>
            </a:extLst>
          </p:cNvPr>
          <p:cNvSpPr>
            <a:spLocks noGrp="1"/>
          </p:cNvSpPr>
          <p:nvPr>
            <p:ph type="sldNum" sz="quarter" idx="12"/>
          </p:nvPr>
        </p:nvSpPr>
        <p:spPr/>
        <p:txBody>
          <a:bodyPr/>
          <a:lstStyle/>
          <a:p>
            <a:fld id="{73D4136D-53CC-49B7-A794-4BC491E8B8F8}" type="slidenum">
              <a:rPr lang="en-CA" smtClean="0"/>
              <a:t>1</a:t>
            </a:fld>
            <a:endParaRPr lang="en-CA"/>
          </a:p>
        </p:txBody>
      </p:sp>
    </p:spTree>
    <p:extLst>
      <p:ext uri="{BB962C8B-B14F-4D97-AF65-F5344CB8AC3E}">
        <p14:creationId xmlns:p14="http://schemas.microsoft.com/office/powerpoint/2010/main" val="123057690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61FA88-4197-EB27-121E-B99817134B15}"/>
              </a:ext>
            </a:extLst>
          </p:cNvPr>
          <p:cNvSpPr>
            <a:spLocks noGrp="1"/>
          </p:cNvSpPr>
          <p:nvPr>
            <p:ph type="title"/>
          </p:nvPr>
        </p:nvSpPr>
        <p:spPr>
          <a:xfrm>
            <a:off x="630936" y="639520"/>
            <a:ext cx="4519798" cy="1719072"/>
          </a:xfrm>
        </p:spPr>
        <p:txBody>
          <a:bodyPr anchor="b">
            <a:normAutofit/>
          </a:bodyPr>
          <a:lstStyle/>
          <a:p>
            <a:r>
              <a:rPr lang="en-CA" sz="5400" dirty="0"/>
              <a:t>Results plots</a:t>
            </a:r>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B3365AD-7668-A195-21FB-190E6D4D9FA4}"/>
              </a:ext>
            </a:extLst>
          </p:cNvPr>
          <p:cNvSpPr>
            <a:spLocks noGrp="1"/>
          </p:cNvSpPr>
          <p:nvPr>
            <p:ph idx="1"/>
          </p:nvPr>
        </p:nvSpPr>
        <p:spPr>
          <a:xfrm>
            <a:off x="630936" y="2807208"/>
            <a:ext cx="3429000" cy="3410712"/>
          </a:xfrm>
        </p:spPr>
        <p:txBody>
          <a:bodyPr anchor="t">
            <a:normAutofit/>
          </a:bodyPr>
          <a:lstStyle/>
          <a:p>
            <a:r>
              <a:rPr lang="en-US" sz="2200" dirty="0"/>
              <a:t>Cladogram shows the overall biomarker relevance of each feature.</a:t>
            </a:r>
          </a:p>
          <a:p>
            <a:r>
              <a:rPr lang="en-US" sz="2200" dirty="0"/>
              <a:t>Bar graph shows LDA score of each feature as biomarker.</a:t>
            </a:r>
          </a:p>
          <a:p>
            <a:endParaRPr lang="en-CA" sz="2200" u="sng" dirty="0"/>
          </a:p>
        </p:txBody>
      </p:sp>
      <p:pic>
        <p:nvPicPr>
          <p:cNvPr id="4" name="Picture 2" descr="Figure 3">
            <a:extLst>
              <a:ext uri="{FF2B5EF4-FFF2-40B4-BE49-F238E27FC236}">
                <a16:creationId xmlns:a16="http://schemas.microsoft.com/office/drawing/2014/main" id="{675071A0-CD0A-E5BF-A29D-3DF3325AAB7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54296" y="1539107"/>
            <a:ext cx="6903720" cy="37797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40F86DD-0918-7C81-94CE-4807CF35BB4A}"/>
              </a:ext>
            </a:extLst>
          </p:cNvPr>
          <p:cNvSpPr txBox="1"/>
          <p:nvPr/>
        </p:nvSpPr>
        <p:spPr>
          <a:xfrm>
            <a:off x="7722870" y="5780669"/>
            <a:ext cx="3737610" cy="307777"/>
          </a:xfrm>
          <a:prstGeom prst="rect">
            <a:avLst/>
          </a:prstGeom>
          <a:noFill/>
        </p:spPr>
        <p:txBody>
          <a:bodyPr wrap="square" rtlCol="0">
            <a:spAutoFit/>
          </a:bodyPr>
          <a:lstStyle/>
          <a:p>
            <a:pPr algn="r"/>
            <a:r>
              <a:rPr lang="en-CA" sz="1400" dirty="0" err="1"/>
              <a:t>Segata</a:t>
            </a:r>
            <a:r>
              <a:rPr lang="en-CA" sz="1400" dirty="0"/>
              <a:t> </a:t>
            </a:r>
            <a:r>
              <a:rPr lang="en-CA" sz="1400" i="1" dirty="0"/>
              <a:t>et al., Genome Biology</a:t>
            </a:r>
            <a:r>
              <a:rPr lang="en-CA" sz="1400" dirty="0"/>
              <a:t> (2011)</a:t>
            </a:r>
          </a:p>
        </p:txBody>
      </p:sp>
      <p:sp>
        <p:nvSpPr>
          <p:cNvPr id="6" name="Slide Number Placeholder 5">
            <a:extLst>
              <a:ext uri="{FF2B5EF4-FFF2-40B4-BE49-F238E27FC236}">
                <a16:creationId xmlns:a16="http://schemas.microsoft.com/office/drawing/2014/main" id="{2F6B79F4-87EC-A5F1-51E2-E0A81C510AAA}"/>
              </a:ext>
            </a:extLst>
          </p:cNvPr>
          <p:cNvSpPr>
            <a:spLocks noGrp="1"/>
          </p:cNvSpPr>
          <p:nvPr>
            <p:ph type="sldNum" sz="quarter" idx="12"/>
          </p:nvPr>
        </p:nvSpPr>
        <p:spPr/>
        <p:txBody>
          <a:bodyPr/>
          <a:lstStyle/>
          <a:p>
            <a:fld id="{73D4136D-53CC-49B7-A794-4BC491E8B8F8}" type="slidenum">
              <a:rPr lang="en-CA" smtClean="0"/>
              <a:t>10</a:t>
            </a:fld>
            <a:endParaRPr lang="en-CA"/>
          </a:p>
        </p:txBody>
      </p:sp>
    </p:spTree>
    <p:extLst>
      <p:ext uri="{BB962C8B-B14F-4D97-AF65-F5344CB8AC3E}">
        <p14:creationId xmlns:p14="http://schemas.microsoft.com/office/powerpoint/2010/main" val="4143507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A96A4B-72A7-4D7B-8594-3AF4ACD92DE2}"/>
              </a:ext>
            </a:extLst>
          </p:cNvPr>
          <p:cNvSpPr>
            <a:spLocks noGrp="1"/>
          </p:cNvSpPr>
          <p:nvPr>
            <p:ph type="title"/>
          </p:nvPr>
        </p:nvSpPr>
        <p:spPr>
          <a:xfrm>
            <a:off x="630936" y="640080"/>
            <a:ext cx="4566097" cy="1481328"/>
          </a:xfrm>
        </p:spPr>
        <p:txBody>
          <a:bodyPr anchor="b">
            <a:normAutofit/>
          </a:bodyPr>
          <a:lstStyle/>
          <a:p>
            <a:r>
              <a:rPr lang="en-CA" sz="4000" dirty="0"/>
              <a:t>False positive rates</a:t>
            </a:r>
          </a:p>
        </p:txBody>
      </p:sp>
      <p:sp>
        <p:nvSpPr>
          <p:cNvPr id="410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94F6E0-49C3-E1DF-1CD7-BAFF43FFF35C}"/>
              </a:ext>
            </a:extLst>
          </p:cNvPr>
          <p:cNvSpPr>
            <a:spLocks noGrp="1"/>
          </p:cNvSpPr>
          <p:nvPr>
            <p:ph idx="1"/>
          </p:nvPr>
        </p:nvSpPr>
        <p:spPr>
          <a:xfrm>
            <a:off x="630936" y="2660904"/>
            <a:ext cx="4818888" cy="3547872"/>
          </a:xfrm>
        </p:spPr>
        <p:txBody>
          <a:bodyPr anchor="t">
            <a:normAutofit/>
          </a:bodyPr>
          <a:lstStyle/>
          <a:p>
            <a:r>
              <a:rPr lang="en-CA" sz="2200" dirty="0"/>
              <a:t>The comparison of </a:t>
            </a:r>
            <a:r>
              <a:rPr lang="en-CA" sz="2200" dirty="0" err="1"/>
              <a:t>LEfSe</a:t>
            </a:r>
            <a:r>
              <a:rPr lang="en-CA" sz="2200" dirty="0"/>
              <a:t>, KW test and METASTATS for false negative and positive rates.</a:t>
            </a:r>
          </a:p>
          <a:p>
            <a:r>
              <a:rPr lang="en-CA" sz="2200" dirty="0" err="1"/>
              <a:t>LEfSe</a:t>
            </a:r>
            <a:r>
              <a:rPr lang="en-CA" sz="2200" dirty="0"/>
              <a:t> has lower false positive rate and higher false negative rate than KW and METASTATS.</a:t>
            </a:r>
          </a:p>
          <a:p>
            <a:r>
              <a:rPr lang="en-CA" sz="2200" dirty="0"/>
              <a:t>While microbiome data always has false negative due to its compositional nature, false positive causes more impact to the study.</a:t>
            </a:r>
          </a:p>
          <a:p>
            <a:endParaRPr lang="en-CA" sz="2200" dirty="0"/>
          </a:p>
          <a:p>
            <a:endParaRPr lang="en-CA" sz="2200" dirty="0"/>
          </a:p>
        </p:txBody>
      </p:sp>
      <p:pic>
        <p:nvPicPr>
          <p:cNvPr id="4098" name="Picture 2" descr="Figure 5">
            <a:extLst>
              <a:ext uri="{FF2B5EF4-FFF2-40B4-BE49-F238E27FC236}">
                <a16:creationId xmlns:a16="http://schemas.microsoft.com/office/drawing/2014/main" id="{69AD35E4-AA02-C261-60E6-A0CE447B24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0758"/>
          <a:stretch/>
        </p:blipFill>
        <p:spPr bwMode="auto">
          <a:xfrm>
            <a:off x="5620087" y="1692286"/>
            <a:ext cx="6191756" cy="20199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93156C4-0F97-9F24-87AF-AD5C6919FE20}"/>
              </a:ext>
            </a:extLst>
          </p:cNvPr>
          <p:cNvSpPr txBox="1"/>
          <p:nvPr/>
        </p:nvSpPr>
        <p:spPr>
          <a:xfrm>
            <a:off x="7903970" y="6054887"/>
            <a:ext cx="3737610" cy="307777"/>
          </a:xfrm>
          <a:prstGeom prst="rect">
            <a:avLst/>
          </a:prstGeom>
          <a:noFill/>
        </p:spPr>
        <p:txBody>
          <a:bodyPr wrap="square" rtlCol="0">
            <a:spAutoFit/>
          </a:bodyPr>
          <a:lstStyle/>
          <a:p>
            <a:pPr algn="r"/>
            <a:r>
              <a:rPr lang="en-CA" sz="1400" dirty="0" err="1"/>
              <a:t>Segata</a:t>
            </a:r>
            <a:r>
              <a:rPr lang="en-CA" sz="1400" dirty="0"/>
              <a:t> </a:t>
            </a:r>
            <a:r>
              <a:rPr lang="en-CA" sz="1400" i="1" dirty="0"/>
              <a:t>et al., Genome Biology</a:t>
            </a:r>
            <a:r>
              <a:rPr lang="en-CA" sz="1400" dirty="0"/>
              <a:t> (2011)</a:t>
            </a:r>
          </a:p>
        </p:txBody>
      </p:sp>
      <p:sp>
        <p:nvSpPr>
          <p:cNvPr id="5" name="Slide Number Placeholder 4">
            <a:extLst>
              <a:ext uri="{FF2B5EF4-FFF2-40B4-BE49-F238E27FC236}">
                <a16:creationId xmlns:a16="http://schemas.microsoft.com/office/drawing/2014/main" id="{1271D530-51B8-2A43-1F09-EEE41A2C165D}"/>
              </a:ext>
            </a:extLst>
          </p:cNvPr>
          <p:cNvSpPr>
            <a:spLocks noGrp="1"/>
          </p:cNvSpPr>
          <p:nvPr>
            <p:ph type="sldNum" sz="quarter" idx="12"/>
          </p:nvPr>
        </p:nvSpPr>
        <p:spPr/>
        <p:txBody>
          <a:bodyPr/>
          <a:lstStyle/>
          <a:p>
            <a:fld id="{73D4136D-53CC-49B7-A794-4BC491E8B8F8}" type="slidenum">
              <a:rPr lang="en-CA" smtClean="0"/>
              <a:t>11</a:t>
            </a:fld>
            <a:endParaRPr lang="en-CA"/>
          </a:p>
        </p:txBody>
      </p:sp>
      <p:pic>
        <p:nvPicPr>
          <p:cNvPr id="7" name="Picture 6">
            <a:extLst>
              <a:ext uri="{FF2B5EF4-FFF2-40B4-BE49-F238E27FC236}">
                <a16:creationId xmlns:a16="http://schemas.microsoft.com/office/drawing/2014/main" id="{1751D02B-B9B2-3636-59E8-54C9CE2755B2}"/>
              </a:ext>
            </a:extLst>
          </p:cNvPr>
          <p:cNvPicPr>
            <a:picLocks noChangeAspect="1"/>
          </p:cNvPicPr>
          <p:nvPr/>
        </p:nvPicPr>
        <p:blipFill rotWithShape="1">
          <a:blip r:embed="rId4"/>
          <a:srcRect t="-1" b="1706"/>
          <a:stretch/>
        </p:blipFill>
        <p:spPr>
          <a:xfrm>
            <a:off x="5688523" y="3883120"/>
            <a:ext cx="6191755" cy="2207800"/>
          </a:xfrm>
          <a:prstGeom prst="rect">
            <a:avLst/>
          </a:prstGeom>
        </p:spPr>
      </p:pic>
    </p:spTree>
    <p:extLst>
      <p:ext uri="{BB962C8B-B14F-4D97-AF65-F5344CB8AC3E}">
        <p14:creationId xmlns:p14="http://schemas.microsoft.com/office/powerpoint/2010/main" val="2328045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022C9-6E19-F6C9-49F8-81FB1B95DFCB}"/>
              </a:ext>
            </a:extLst>
          </p:cNvPr>
          <p:cNvSpPr>
            <a:spLocks noGrp="1"/>
          </p:cNvSpPr>
          <p:nvPr>
            <p:ph type="title"/>
          </p:nvPr>
        </p:nvSpPr>
        <p:spPr/>
        <p:txBody>
          <a:bodyPr/>
          <a:lstStyle/>
          <a:p>
            <a:r>
              <a:rPr lang="en-CA" dirty="0"/>
              <a:t>Downsides of </a:t>
            </a:r>
            <a:r>
              <a:rPr lang="en-CA" dirty="0" err="1"/>
              <a:t>LEfSe</a:t>
            </a:r>
            <a:endParaRPr lang="en-CA" dirty="0"/>
          </a:p>
        </p:txBody>
      </p:sp>
      <p:sp>
        <p:nvSpPr>
          <p:cNvPr id="3" name="Content Placeholder 2">
            <a:extLst>
              <a:ext uri="{FF2B5EF4-FFF2-40B4-BE49-F238E27FC236}">
                <a16:creationId xmlns:a16="http://schemas.microsoft.com/office/drawing/2014/main" id="{4F6EC4D8-B3BD-70DF-8292-39206D0C9EE0}"/>
              </a:ext>
            </a:extLst>
          </p:cNvPr>
          <p:cNvSpPr>
            <a:spLocks noGrp="1"/>
          </p:cNvSpPr>
          <p:nvPr>
            <p:ph idx="1"/>
          </p:nvPr>
        </p:nvSpPr>
        <p:spPr/>
        <p:txBody>
          <a:bodyPr/>
          <a:lstStyle/>
          <a:p>
            <a:r>
              <a:rPr lang="en-CA" dirty="0"/>
              <a:t>Only two classes can be compared using </a:t>
            </a:r>
            <a:r>
              <a:rPr lang="en-CA" dirty="0" err="1"/>
              <a:t>LEfSe</a:t>
            </a:r>
            <a:r>
              <a:rPr lang="en-CA" dirty="0"/>
              <a:t>. </a:t>
            </a:r>
          </a:p>
          <a:p>
            <a:pPr lvl="1"/>
            <a:r>
              <a:rPr lang="en-CA" dirty="0"/>
              <a:t>Good for clinical vs non-clinical</a:t>
            </a:r>
          </a:p>
          <a:p>
            <a:pPr lvl="1"/>
            <a:r>
              <a:rPr lang="en-CA" dirty="0"/>
              <a:t>Not for clinical associated with A pathogen vs clinical not associated with A pathogen vs non-clinical</a:t>
            </a:r>
          </a:p>
          <a:p>
            <a:r>
              <a:rPr lang="en-CA" dirty="0" err="1"/>
              <a:t>LEfSe</a:t>
            </a:r>
            <a:r>
              <a:rPr lang="en-CA" dirty="0"/>
              <a:t> only performs KW test if there are no subclasses. </a:t>
            </a:r>
          </a:p>
          <a:p>
            <a:pPr lvl="1"/>
            <a:r>
              <a:rPr lang="en-CA" dirty="0"/>
              <a:t>Loss of discriminatory power</a:t>
            </a:r>
          </a:p>
          <a:p>
            <a:r>
              <a:rPr lang="en-CA" dirty="0" err="1"/>
              <a:t>LEfSe</a:t>
            </a:r>
            <a:r>
              <a:rPr lang="en-CA" dirty="0"/>
              <a:t> actually does discriminatory analysis, but does not really do differential abundance analysis.</a:t>
            </a:r>
          </a:p>
          <a:p>
            <a:pPr lvl="1"/>
            <a:r>
              <a:rPr lang="en-CA" dirty="0"/>
              <a:t>Cannot evaluate the pair-nature of the data</a:t>
            </a:r>
          </a:p>
          <a:p>
            <a:endParaRPr lang="en-CA" dirty="0"/>
          </a:p>
        </p:txBody>
      </p:sp>
      <p:sp>
        <p:nvSpPr>
          <p:cNvPr id="4" name="Slide Number Placeholder 3">
            <a:extLst>
              <a:ext uri="{FF2B5EF4-FFF2-40B4-BE49-F238E27FC236}">
                <a16:creationId xmlns:a16="http://schemas.microsoft.com/office/drawing/2014/main" id="{2B82F8E3-029F-041E-D661-66B8EF968902}"/>
              </a:ext>
            </a:extLst>
          </p:cNvPr>
          <p:cNvSpPr>
            <a:spLocks noGrp="1"/>
          </p:cNvSpPr>
          <p:nvPr>
            <p:ph type="sldNum" sz="quarter" idx="12"/>
          </p:nvPr>
        </p:nvSpPr>
        <p:spPr/>
        <p:txBody>
          <a:bodyPr/>
          <a:lstStyle/>
          <a:p>
            <a:fld id="{73D4136D-53CC-49B7-A794-4BC491E8B8F8}" type="slidenum">
              <a:rPr lang="en-CA" smtClean="0"/>
              <a:t>12</a:t>
            </a:fld>
            <a:endParaRPr lang="en-CA"/>
          </a:p>
        </p:txBody>
      </p:sp>
    </p:spTree>
    <p:extLst>
      <p:ext uri="{BB962C8B-B14F-4D97-AF65-F5344CB8AC3E}">
        <p14:creationId xmlns:p14="http://schemas.microsoft.com/office/powerpoint/2010/main" val="1788617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9022C9-6E19-F6C9-49F8-81FB1B95DFCB}"/>
              </a:ext>
            </a:extLst>
          </p:cNvPr>
          <p:cNvSpPr>
            <a:spLocks noGrp="1"/>
          </p:cNvSpPr>
          <p:nvPr>
            <p:ph type="title"/>
          </p:nvPr>
        </p:nvSpPr>
        <p:spPr>
          <a:xfrm>
            <a:off x="390906" y="889254"/>
            <a:ext cx="4818888" cy="1481328"/>
          </a:xfrm>
        </p:spPr>
        <p:txBody>
          <a:bodyPr vert="horz" lIns="91440" tIns="45720" rIns="91440" bIns="45720" rtlCol="0" anchor="b">
            <a:normAutofit/>
          </a:bodyPr>
          <a:lstStyle/>
          <a:p>
            <a:r>
              <a:rPr lang="en-US" kern="1200" dirty="0">
                <a:solidFill>
                  <a:schemeClr val="tx1"/>
                </a:solidFill>
                <a:latin typeface="+mj-lt"/>
                <a:ea typeface="+mj-ea"/>
                <a:cs typeface="+mj-cs"/>
              </a:rPr>
              <a:t>Downsides of </a:t>
            </a:r>
            <a:r>
              <a:rPr lang="en-US" kern="1200" dirty="0" err="1">
                <a:solidFill>
                  <a:schemeClr val="tx1"/>
                </a:solidFill>
                <a:latin typeface="+mj-lt"/>
                <a:ea typeface="+mj-ea"/>
                <a:cs typeface="+mj-cs"/>
              </a:rPr>
              <a:t>LEfSe</a:t>
            </a:r>
            <a:br>
              <a:rPr lang="en-US" kern="1200" dirty="0">
                <a:solidFill>
                  <a:schemeClr val="tx1"/>
                </a:solidFill>
                <a:latin typeface="+mj-lt"/>
                <a:ea typeface="+mj-ea"/>
                <a:cs typeface="+mj-cs"/>
              </a:rPr>
            </a:br>
            <a:r>
              <a:rPr lang="en-US" kern="1200" dirty="0">
                <a:solidFill>
                  <a:schemeClr val="tx1"/>
                </a:solidFill>
                <a:latin typeface="+mj-lt"/>
                <a:ea typeface="+mj-ea"/>
                <a:cs typeface="+mj-cs"/>
              </a:rPr>
              <a:t>(cont’d)</a:t>
            </a:r>
          </a:p>
        </p:txBody>
      </p:sp>
      <p:sp>
        <p:nvSpPr>
          <p:cNvPr id="1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72BB528-0688-AC47-AFF3-21720481321C}"/>
              </a:ext>
            </a:extLst>
          </p:cNvPr>
          <p:cNvSpPr txBox="1"/>
          <p:nvPr/>
        </p:nvSpPr>
        <p:spPr>
          <a:xfrm>
            <a:off x="390906" y="2482596"/>
            <a:ext cx="4818888" cy="3547872"/>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2200" dirty="0"/>
              <a:t>No variation of relative abundance of each feature (No average/median).</a:t>
            </a:r>
          </a:p>
          <a:p>
            <a:pPr marL="285750" indent="-228600">
              <a:lnSpc>
                <a:spcPct val="90000"/>
              </a:lnSpc>
              <a:spcAft>
                <a:spcPts val="600"/>
              </a:spcAft>
              <a:buFont typeface="Arial" panose="020B0604020202020204" pitchFamily="34" charset="0"/>
              <a:buChar char="•"/>
            </a:pPr>
            <a:r>
              <a:rPr lang="en-US" sz="2200" dirty="0"/>
              <a:t>Many studies only used </a:t>
            </a:r>
            <a:r>
              <a:rPr lang="en-US" sz="2200" dirty="0" err="1"/>
              <a:t>LEfSe</a:t>
            </a:r>
            <a:r>
              <a:rPr lang="en-US" sz="2200" dirty="0"/>
              <a:t> to compare the features from each class and even conclude them as “biomarkers”.</a:t>
            </a:r>
          </a:p>
          <a:p>
            <a:pPr marL="285750" indent="-228600">
              <a:lnSpc>
                <a:spcPct val="90000"/>
              </a:lnSpc>
              <a:spcAft>
                <a:spcPts val="600"/>
              </a:spcAft>
              <a:buFont typeface="Arial" panose="020B0604020202020204" pitchFamily="34" charset="0"/>
              <a:buChar char="•"/>
            </a:pPr>
            <a:endParaRPr lang="en-US" sz="2200" dirty="0"/>
          </a:p>
        </p:txBody>
      </p:sp>
      <p:pic>
        <p:nvPicPr>
          <p:cNvPr id="6" name="Picture 5" descr="Chart&#10;&#10;Description automatically generated">
            <a:extLst>
              <a:ext uri="{FF2B5EF4-FFF2-40B4-BE49-F238E27FC236}">
                <a16:creationId xmlns:a16="http://schemas.microsoft.com/office/drawing/2014/main" id="{FD155168-C84D-3508-5204-811DE912CF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210" y="1725930"/>
            <a:ext cx="7082790" cy="3371850"/>
          </a:xfrm>
          <a:prstGeom prst="rect">
            <a:avLst/>
          </a:prstGeom>
        </p:spPr>
      </p:pic>
      <p:sp>
        <p:nvSpPr>
          <p:cNvPr id="3" name="Slide Number Placeholder 2">
            <a:extLst>
              <a:ext uri="{FF2B5EF4-FFF2-40B4-BE49-F238E27FC236}">
                <a16:creationId xmlns:a16="http://schemas.microsoft.com/office/drawing/2014/main" id="{B2A20DF8-1052-4C15-A5F2-7DF8D2870E9C}"/>
              </a:ext>
            </a:extLst>
          </p:cNvPr>
          <p:cNvSpPr>
            <a:spLocks noGrp="1"/>
          </p:cNvSpPr>
          <p:nvPr>
            <p:ph type="sldNum" sz="quarter" idx="12"/>
          </p:nvPr>
        </p:nvSpPr>
        <p:spPr/>
        <p:txBody>
          <a:bodyPr/>
          <a:lstStyle/>
          <a:p>
            <a:fld id="{73D4136D-53CC-49B7-A794-4BC491E8B8F8}" type="slidenum">
              <a:rPr lang="en-CA" smtClean="0"/>
              <a:t>13</a:t>
            </a:fld>
            <a:endParaRPr lang="en-CA"/>
          </a:p>
        </p:txBody>
      </p:sp>
    </p:spTree>
    <p:extLst>
      <p:ext uri="{BB962C8B-B14F-4D97-AF65-F5344CB8AC3E}">
        <p14:creationId xmlns:p14="http://schemas.microsoft.com/office/powerpoint/2010/main" val="469656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9D24AF-2C83-AAC0-2121-0FA08DDCC5E4}"/>
              </a:ext>
            </a:extLst>
          </p:cNvPr>
          <p:cNvSpPr>
            <a:spLocks noGrp="1"/>
          </p:cNvSpPr>
          <p:nvPr>
            <p:ph type="title"/>
          </p:nvPr>
        </p:nvSpPr>
        <p:spPr>
          <a:xfrm>
            <a:off x="630936" y="639520"/>
            <a:ext cx="3429000" cy="1719072"/>
          </a:xfrm>
        </p:spPr>
        <p:txBody>
          <a:bodyPr anchor="b">
            <a:normAutofit/>
          </a:bodyPr>
          <a:lstStyle/>
          <a:p>
            <a:r>
              <a:rPr lang="en-CA" sz="3800"/>
              <a:t>Wilcoxon signed rank sum test </a:t>
            </a:r>
          </a:p>
        </p:txBody>
      </p:sp>
      <p:sp>
        <p:nvSpPr>
          <p:cNvPr id="1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32DEF3-8138-3A39-70DE-33AD499276DB}"/>
              </a:ext>
            </a:extLst>
          </p:cNvPr>
          <p:cNvSpPr>
            <a:spLocks noGrp="1"/>
          </p:cNvSpPr>
          <p:nvPr>
            <p:ph idx="1"/>
          </p:nvPr>
        </p:nvSpPr>
        <p:spPr>
          <a:xfrm>
            <a:off x="630936" y="2807208"/>
            <a:ext cx="3429000" cy="3410712"/>
          </a:xfrm>
        </p:spPr>
        <p:txBody>
          <a:bodyPr anchor="t">
            <a:normAutofit/>
          </a:bodyPr>
          <a:lstStyle/>
          <a:p>
            <a:r>
              <a:rPr lang="en-US" sz="2200" dirty="0"/>
              <a:t>A common non-parametric test for two groups/classes</a:t>
            </a:r>
          </a:p>
          <a:p>
            <a:r>
              <a:rPr lang="en-CA" sz="2200" dirty="0"/>
              <a:t>It is neglected due to its high rate of false negative/positive results.</a:t>
            </a:r>
          </a:p>
          <a:p>
            <a:r>
              <a:rPr lang="en-CA" sz="2200" dirty="0"/>
              <a:t>It commonly used to show the </a:t>
            </a:r>
            <a:r>
              <a:rPr lang="en-CA" sz="2200" i="1" dirty="0"/>
              <a:t>P-</a:t>
            </a:r>
            <a:r>
              <a:rPr lang="en-CA" sz="2200" dirty="0"/>
              <a:t>value only. </a:t>
            </a:r>
          </a:p>
        </p:txBody>
      </p:sp>
      <p:pic>
        <p:nvPicPr>
          <p:cNvPr id="5" name="Picture 4">
            <a:extLst>
              <a:ext uri="{FF2B5EF4-FFF2-40B4-BE49-F238E27FC236}">
                <a16:creationId xmlns:a16="http://schemas.microsoft.com/office/drawing/2014/main" id="{ADAB735E-57B4-9673-C409-F9E3AA097C1C}"/>
              </a:ext>
            </a:extLst>
          </p:cNvPr>
          <p:cNvPicPr>
            <a:picLocks noChangeAspect="1"/>
          </p:cNvPicPr>
          <p:nvPr/>
        </p:nvPicPr>
        <p:blipFill>
          <a:blip r:embed="rId3"/>
          <a:stretch>
            <a:fillRect/>
          </a:stretch>
        </p:blipFill>
        <p:spPr>
          <a:xfrm>
            <a:off x="4673640" y="640080"/>
            <a:ext cx="6865032" cy="5577840"/>
          </a:xfrm>
          <a:prstGeom prst="rect">
            <a:avLst/>
          </a:prstGeom>
        </p:spPr>
      </p:pic>
      <p:sp>
        <p:nvSpPr>
          <p:cNvPr id="6" name="TextBox 5">
            <a:extLst>
              <a:ext uri="{FF2B5EF4-FFF2-40B4-BE49-F238E27FC236}">
                <a16:creationId xmlns:a16="http://schemas.microsoft.com/office/drawing/2014/main" id="{E5194B9C-7752-D563-546C-B536E077FDF5}"/>
              </a:ext>
            </a:extLst>
          </p:cNvPr>
          <p:cNvSpPr txBox="1"/>
          <p:nvPr/>
        </p:nvSpPr>
        <p:spPr>
          <a:xfrm>
            <a:off x="4673640" y="6105906"/>
            <a:ext cx="6865032" cy="557784"/>
          </a:xfrm>
          <a:prstGeom prst="rect">
            <a:avLst/>
          </a:prstGeom>
          <a:noFill/>
          <a:ln>
            <a:noFill/>
          </a:ln>
        </p:spPr>
        <p:txBody>
          <a:bodyPr wrap="square" rtlCol="0">
            <a:noAutofit/>
          </a:bodyPr>
          <a:lstStyle/>
          <a:p>
            <a:pPr algn="r">
              <a:spcAft>
                <a:spcPts val="600"/>
              </a:spcAft>
            </a:pPr>
            <a:r>
              <a:rPr lang="en-CA" sz="1400" dirty="0"/>
              <a:t>Zheng et al., </a:t>
            </a:r>
            <a:r>
              <a:rPr lang="en-CA" sz="1400" i="1" dirty="0"/>
              <a:t>BioMed Research International </a:t>
            </a:r>
            <a:r>
              <a:rPr lang="en-CA" sz="1400" dirty="0"/>
              <a:t>(2020)</a:t>
            </a:r>
          </a:p>
        </p:txBody>
      </p:sp>
      <p:sp>
        <p:nvSpPr>
          <p:cNvPr id="4" name="Slide Number Placeholder 3">
            <a:extLst>
              <a:ext uri="{FF2B5EF4-FFF2-40B4-BE49-F238E27FC236}">
                <a16:creationId xmlns:a16="http://schemas.microsoft.com/office/drawing/2014/main" id="{8721A1C0-0AE5-C4DE-7DEA-20384AF6E765}"/>
              </a:ext>
            </a:extLst>
          </p:cNvPr>
          <p:cNvSpPr>
            <a:spLocks noGrp="1"/>
          </p:cNvSpPr>
          <p:nvPr>
            <p:ph type="sldNum" sz="quarter" idx="12"/>
          </p:nvPr>
        </p:nvSpPr>
        <p:spPr/>
        <p:txBody>
          <a:bodyPr/>
          <a:lstStyle/>
          <a:p>
            <a:fld id="{73D4136D-53CC-49B7-A794-4BC491E8B8F8}" type="slidenum">
              <a:rPr lang="en-CA" smtClean="0"/>
              <a:t>14</a:t>
            </a:fld>
            <a:endParaRPr lang="en-CA"/>
          </a:p>
        </p:txBody>
      </p:sp>
    </p:spTree>
    <p:extLst>
      <p:ext uri="{BB962C8B-B14F-4D97-AF65-F5344CB8AC3E}">
        <p14:creationId xmlns:p14="http://schemas.microsoft.com/office/powerpoint/2010/main" val="2729667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4" name="Rectangle 512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8F3612-1ECF-31C0-C0A5-04BBF6AB8082}"/>
              </a:ext>
            </a:extLst>
          </p:cNvPr>
          <p:cNvSpPr>
            <a:spLocks noGrp="1"/>
          </p:cNvSpPr>
          <p:nvPr>
            <p:ph type="title"/>
          </p:nvPr>
        </p:nvSpPr>
        <p:spPr>
          <a:xfrm>
            <a:off x="630936" y="639520"/>
            <a:ext cx="4535634" cy="1719072"/>
          </a:xfrm>
        </p:spPr>
        <p:txBody>
          <a:bodyPr anchor="b">
            <a:normAutofit/>
          </a:bodyPr>
          <a:lstStyle/>
          <a:p>
            <a:r>
              <a:rPr lang="en-CA" sz="3800" dirty="0"/>
              <a:t>Combination of </a:t>
            </a:r>
            <a:r>
              <a:rPr lang="en-CA" sz="3800" dirty="0" err="1"/>
              <a:t>LEfSe</a:t>
            </a:r>
            <a:r>
              <a:rPr lang="en-CA" sz="3800" dirty="0"/>
              <a:t> and the Wilcoxon test</a:t>
            </a:r>
          </a:p>
        </p:txBody>
      </p:sp>
      <p:sp>
        <p:nvSpPr>
          <p:cNvPr id="5135"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93D8698-36DD-7E05-F1DA-A7FDE31F644F}"/>
              </a:ext>
            </a:extLst>
          </p:cNvPr>
          <p:cNvSpPr>
            <a:spLocks noGrp="1"/>
          </p:cNvSpPr>
          <p:nvPr>
            <p:ph idx="1"/>
          </p:nvPr>
        </p:nvSpPr>
        <p:spPr>
          <a:xfrm>
            <a:off x="630936" y="2807208"/>
            <a:ext cx="3429000" cy="3410712"/>
          </a:xfrm>
        </p:spPr>
        <p:txBody>
          <a:bodyPr anchor="t">
            <a:normAutofit/>
          </a:bodyPr>
          <a:lstStyle/>
          <a:p>
            <a:r>
              <a:rPr lang="en-CA" sz="2000" dirty="0"/>
              <a:t>Showing the relative abundance of each feature with </a:t>
            </a:r>
            <a:r>
              <a:rPr lang="en-CA" sz="2000" i="1" dirty="0"/>
              <a:t>p-</a:t>
            </a:r>
            <a:r>
              <a:rPr lang="en-CA" sz="2000" dirty="0"/>
              <a:t>value by the Wilcoxon test and LDA score by </a:t>
            </a:r>
            <a:r>
              <a:rPr lang="en-CA" sz="2000" dirty="0" err="1"/>
              <a:t>LEfSe</a:t>
            </a:r>
            <a:r>
              <a:rPr lang="en-CA" sz="2000" dirty="0"/>
              <a:t> can be promising.</a:t>
            </a:r>
          </a:p>
          <a:p>
            <a:r>
              <a:rPr lang="en-CA" sz="2000" i="1" dirty="0"/>
              <a:t>P-</a:t>
            </a:r>
            <a:r>
              <a:rPr lang="en-CA" sz="2000" dirty="0"/>
              <a:t>value from the Wilcoxon test can be adjusted by </a:t>
            </a:r>
            <a:r>
              <a:rPr lang="en-CA" sz="2000" dirty="0" err="1"/>
              <a:t>Benjamini</a:t>
            </a:r>
            <a:r>
              <a:rPr lang="en-CA" sz="2000" dirty="0"/>
              <a:t>-Hochberg (BH) method to correct the false discovery rate. </a:t>
            </a:r>
            <a:endParaRPr lang="en-CA" sz="2000" i="1" dirty="0"/>
          </a:p>
        </p:txBody>
      </p:sp>
      <p:pic>
        <p:nvPicPr>
          <p:cNvPr id="5122" name="Picture 2" descr="Graphical user interface&#10;&#10;Description automatically generated with medium confidence">
            <a:extLst>
              <a:ext uri="{FF2B5EF4-FFF2-40B4-BE49-F238E27FC236}">
                <a16:creationId xmlns:a16="http://schemas.microsoft.com/office/drawing/2014/main" id="{108EF539-2301-ACBF-80EE-FD5A5D6E75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278" b="39667"/>
          <a:stretch/>
        </p:blipFill>
        <p:spPr bwMode="auto">
          <a:xfrm>
            <a:off x="5838339" y="640080"/>
            <a:ext cx="4535634" cy="55778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733DA61-46EC-6705-03ED-B236AC6E37E8}"/>
              </a:ext>
            </a:extLst>
          </p:cNvPr>
          <p:cNvSpPr txBox="1"/>
          <p:nvPr/>
        </p:nvSpPr>
        <p:spPr>
          <a:xfrm>
            <a:off x="5864249" y="6128766"/>
            <a:ext cx="4535634" cy="557784"/>
          </a:xfrm>
          <a:prstGeom prst="rect">
            <a:avLst/>
          </a:prstGeom>
          <a:noFill/>
          <a:ln>
            <a:noFill/>
          </a:ln>
        </p:spPr>
        <p:txBody>
          <a:bodyPr wrap="square" rtlCol="0">
            <a:noAutofit/>
          </a:bodyPr>
          <a:lstStyle/>
          <a:p>
            <a:pPr algn="r">
              <a:spcAft>
                <a:spcPts val="600"/>
              </a:spcAft>
            </a:pPr>
            <a:r>
              <a:rPr lang="en-CA" sz="1300"/>
              <a:t>Lesniak et al., </a:t>
            </a:r>
            <a:r>
              <a:rPr lang="en-CA" sz="1300" i="1" err="1"/>
              <a:t>mbio</a:t>
            </a:r>
            <a:r>
              <a:rPr lang="en-CA" sz="1300" i="1"/>
              <a:t> </a:t>
            </a:r>
            <a:r>
              <a:rPr lang="en-CA" sz="1300"/>
              <a:t>(2022)</a:t>
            </a:r>
            <a:endParaRPr lang="en-CA" sz="1300" i="1"/>
          </a:p>
        </p:txBody>
      </p:sp>
      <p:sp>
        <p:nvSpPr>
          <p:cNvPr id="5" name="Slide Number Placeholder 4">
            <a:extLst>
              <a:ext uri="{FF2B5EF4-FFF2-40B4-BE49-F238E27FC236}">
                <a16:creationId xmlns:a16="http://schemas.microsoft.com/office/drawing/2014/main" id="{E5EBD7AC-9D9B-0576-F12E-67B61EEF0251}"/>
              </a:ext>
            </a:extLst>
          </p:cNvPr>
          <p:cNvSpPr>
            <a:spLocks noGrp="1"/>
          </p:cNvSpPr>
          <p:nvPr>
            <p:ph type="sldNum" sz="quarter" idx="12"/>
          </p:nvPr>
        </p:nvSpPr>
        <p:spPr/>
        <p:txBody>
          <a:bodyPr/>
          <a:lstStyle/>
          <a:p>
            <a:fld id="{73D4136D-53CC-49B7-A794-4BC491E8B8F8}" type="slidenum">
              <a:rPr lang="en-CA" smtClean="0"/>
              <a:t>15</a:t>
            </a:fld>
            <a:endParaRPr lang="en-CA"/>
          </a:p>
        </p:txBody>
      </p:sp>
    </p:spTree>
    <p:extLst>
      <p:ext uri="{BB962C8B-B14F-4D97-AF65-F5344CB8AC3E}">
        <p14:creationId xmlns:p14="http://schemas.microsoft.com/office/powerpoint/2010/main" val="3667154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E2F21-24BD-31C6-4978-0D184EA51D0B}"/>
              </a:ext>
            </a:extLst>
          </p:cNvPr>
          <p:cNvSpPr>
            <a:spLocks noGrp="1"/>
          </p:cNvSpPr>
          <p:nvPr>
            <p:ph type="title"/>
          </p:nvPr>
        </p:nvSpPr>
        <p:spPr/>
        <p:txBody>
          <a:bodyPr/>
          <a:lstStyle/>
          <a:p>
            <a:r>
              <a:rPr lang="en-CA" dirty="0"/>
              <a:t>Combination of </a:t>
            </a:r>
            <a:r>
              <a:rPr lang="en-CA" dirty="0" err="1"/>
              <a:t>LEfSe</a:t>
            </a:r>
            <a:r>
              <a:rPr lang="en-CA" dirty="0"/>
              <a:t> and the Wilcoxon test</a:t>
            </a:r>
            <a:br>
              <a:rPr lang="en-CA" dirty="0"/>
            </a:br>
            <a:r>
              <a:rPr lang="en-CA" dirty="0"/>
              <a:t>(Cont’d)</a:t>
            </a:r>
          </a:p>
        </p:txBody>
      </p:sp>
      <p:sp>
        <p:nvSpPr>
          <p:cNvPr id="5" name="Content Placeholder 4">
            <a:extLst>
              <a:ext uri="{FF2B5EF4-FFF2-40B4-BE49-F238E27FC236}">
                <a16:creationId xmlns:a16="http://schemas.microsoft.com/office/drawing/2014/main" id="{EDB5B375-4F0E-FEC8-88B3-AA6D1DE0B824}"/>
              </a:ext>
            </a:extLst>
          </p:cNvPr>
          <p:cNvSpPr>
            <a:spLocks noGrp="1"/>
          </p:cNvSpPr>
          <p:nvPr>
            <p:ph idx="1"/>
          </p:nvPr>
        </p:nvSpPr>
        <p:spPr>
          <a:xfrm>
            <a:off x="838200" y="1825625"/>
            <a:ext cx="6191250" cy="4351338"/>
          </a:xfrm>
        </p:spPr>
        <p:txBody>
          <a:bodyPr/>
          <a:lstStyle/>
          <a:p>
            <a:pPr marL="514350" indent="-514350">
              <a:buAutoNum type="arabicPeriod"/>
            </a:pPr>
            <a:r>
              <a:rPr lang="en-CA" dirty="0"/>
              <a:t>Run </a:t>
            </a:r>
            <a:r>
              <a:rPr lang="en-CA" dirty="0" err="1"/>
              <a:t>LEfSe</a:t>
            </a:r>
            <a:r>
              <a:rPr lang="en-CA" dirty="0"/>
              <a:t> and find the features that have significant LDA scores.</a:t>
            </a:r>
          </a:p>
          <a:p>
            <a:pPr marL="514350" indent="-514350">
              <a:buAutoNum type="arabicPeriod"/>
            </a:pPr>
            <a:r>
              <a:rPr lang="en-CA" dirty="0"/>
              <a:t>Visualize the relative abundance of these features and run Wilcoxon test on them.</a:t>
            </a:r>
          </a:p>
          <a:p>
            <a:pPr marL="514350" indent="-514350">
              <a:buAutoNum type="arabicPeriod"/>
            </a:pPr>
            <a:r>
              <a:rPr lang="en-CA" dirty="0"/>
              <a:t>Analyze the plot to identify the </a:t>
            </a:r>
            <a:r>
              <a:rPr lang="en-US" dirty="0"/>
              <a:t>variation of relative abundance of these features depending on the factors such as the disease of interest or treatments. </a:t>
            </a:r>
            <a:endParaRPr lang="en-CA" dirty="0"/>
          </a:p>
        </p:txBody>
      </p:sp>
      <p:pic>
        <p:nvPicPr>
          <p:cNvPr id="7" name="Picture 6" descr="Chart&#10;&#10;Description automatically generated">
            <a:extLst>
              <a:ext uri="{FF2B5EF4-FFF2-40B4-BE49-F238E27FC236}">
                <a16:creationId xmlns:a16="http://schemas.microsoft.com/office/drawing/2014/main" id="{BD14BC7D-0F25-4667-7CE7-77B0459D7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5180" y="1521668"/>
            <a:ext cx="5036820" cy="2397840"/>
          </a:xfrm>
          <a:prstGeom prst="rect">
            <a:avLst/>
          </a:prstGeom>
        </p:spPr>
      </p:pic>
      <p:pic>
        <p:nvPicPr>
          <p:cNvPr id="8" name="Picture 7" descr="Chart, scatter chart&#10;&#10;Description automatically generated">
            <a:extLst>
              <a:ext uri="{FF2B5EF4-FFF2-40B4-BE49-F238E27FC236}">
                <a16:creationId xmlns:a16="http://schemas.microsoft.com/office/drawing/2014/main" id="{A733FA0D-4198-3C2D-88DF-67DD676837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2659" y="4000500"/>
            <a:ext cx="4651495" cy="2857500"/>
          </a:xfrm>
          <a:prstGeom prst="rect">
            <a:avLst/>
          </a:prstGeom>
        </p:spPr>
      </p:pic>
      <p:sp>
        <p:nvSpPr>
          <p:cNvPr id="3" name="Slide Number Placeholder 2">
            <a:extLst>
              <a:ext uri="{FF2B5EF4-FFF2-40B4-BE49-F238E27FC236}">
                <a16:creationId xmlns:a16="http://schemas.microsoft.com/office/drawing/2014/main" id="{5913E40F-A9B7-6060-9D5D-F7F0F83FB627}"/>
              </a:ext>
            </a:extLst>
          </p:cNvPr>
          <p:cNvSpPr>
            <a:spLocks noGrp="1"/>
          </p:cNvSpPr>
          <p:nvPr>
            <p:ph type="sldNum" sz="quarter" idx="12"/>
          </p:nvPr>
        </p:nvSpPr>
        <p:spPr>
          <a:xfrm>
            <a:off x="9204960" y="6356350"/>
            <a:ext cx="2743200" cy="365125"/>
          </a:xfrm>
        </p:spPr>
        <p:txBody>
          <a:bodyPr/>
          <a:lstStyle/>
          <a:p>
            <a:fld id="{73D4136D-53CC-49B7-A794-4BC491E8B8F8}" type="slidenum">
              <a:rPr lang="en-CA" smtClean="0"/>
              <a:t>16</a:t>
            </a:fld>
            <a:endParaRPr lang="en-CA" dirty="0"/>
          </a:p>
        </p:txBody>
      </p:sp>
    </p:spTree>
    <p:extLst>
      <p:ext uri="{BB962C8B-B14F-4D97-AF65-F5344CB8AC3E}">
        <p14:creationId xmlns:p14="http://schemas.microsoft.com/office/powerpoint/2010/main" val="443254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950760-4A94-5F2E-16DB-E24071E070A8}"/>
              </a:ext>
            </a:extLst>
          </p:cNvPr>
          <p:cNvSpPr>
            <a:spLocks noGrp="1"/>
          </p:cNvSpPr>
          <p:nvPr>
            <p:ph type="title"/>
          </p:nvPr>
        </p:nvSpPr>
        <p:spPr>
          <a:xfrm>
            <a:off x="841248" y="548640"/>
            <a:ext cx="3600860" cy="5431536"/>
          </a:xfrm>
        </p:spPr>
        <p:txBody>
          <a:bodyPr>
            <a:normAutofit/>
          </a:bodyPr>
          <a:lstStyle/>
          <a:p>
            <a:r>
              <a:rPr lang="en-CA" sz="5400"/>
              <a:t>Summary</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B8DC22A-ADF8-EA5D-BE5F-C6629CA9F0C7}"/>
              </a:ext>
            </a:extLst>
          </p:cNvPr>
          <p:cNvSpPr>
            <a:spLocks noGrp="1"/>
          </p:cNvSpPr>
          <p:nvPr>
            <p:ph idx="1"/>
          </p:nvPr>
        </p:nvSpPr>
        <p:spPr>
          <a:xfrm>
            <a:off x="5126418" y="552091"/>
            <a:ext cx="6224335" cy="5431536"/>
          </a:xfrm>
        </p:spPr>
        <p:txBody>
          <a:bodyPr anchor="ctr">
            <a:normAutofit/>
          </a:bodyPr>
          <a:lstStyle/>
          <a:p>
            <a:r>
              <a:rPr lang="en-CA" sz="2200" dirty="0"/>
              <a:t>Differential abundance analysis is affected by compositionality and always done by relative abundance of the features after normalization. </a:t>
            </a:r>
          </a:p>
          <a:p>
            <a:r>
              <a:rPr lang="en-CA" sz="2200" dirty="0" err="1"/>
              <a:t>LEfSe</a:t>
            </a:r>
            <a:r>
              <a:rPr lang="en-CA" sz="2200" dirty="0"/>
              <a:t> is one of the methods for effective differential abundance analysis which minimizes false positive rates.</a:t>
            </a:r>
          </a:p>
          <a:p>
            <a:r>
              <a:rPr lang="en-CA" sz="2200" dirty="0"/>
              <a:t>LDA scores can indicate the potential biomarkers due to its discriminatory nature.</a:t>
            </a:r>
          </a:p>
          <a:p>
            <a:r>
              <a:rPr lang="en-US" sz="2200" dirty="0" err="1"/>
              <a:t>LEfSe</a:t>
            </a:r>
            <a:r>
              <a:rPr lang="en-US" sz="2200" dirty="0"/>
              <a:t> cannot evaluate the pair-nature of the microbiome data </a:t>
            </a:r>
          </a:p>
          <a:p>
            <a:r>
              <a:rPr lang="en-CA" sz="2200" dirty="0"/>
              <a:t>Combination of Wilcoxon signed rank sum with BH correction and LDA scores on relative abundance of the features of interest can both perform differential abundance analysis and identify the potential biomarkers.</a:t>
            </a:r>
          </a:p>
        </p:txBody>
      </p:sp>
      <p:sp>
        <p:nvSpPr>
          <p:cNvPr id="4" name="Slide Number Placeholder 3">
            <a:extLst>
              <a:ext uri="{FF2B5EF4-FFF2-40B4-BE49-F238E27FC236}">
                <a16:creationId xmlns:a16="http://schemas.microsoft.com/office/drawing/2014/main" id="{41E1BDCB-053B-5B00-C0B7-00BEAC9C2E13}"/>
              </a:ext>
            </a:extLst>
          </p:cNvPr>
          <p:cNvSpPr>
            <a:spLocks noGrp="1"/>
          </p:cNvSpPr>
          <p:nvPr>
            <p:ph type="sldNum" sz="quarter" idx="12"/>
          </p:nvPr>
        </p:nvSpPr>
        <p:spPr/>
        <p:txBody>
          <a:bodyPr/>
          <a:lstStyle/>
          <a:p>
            <a:fld id="{73D4136D-53CC-49B7-A794-4BC491E8B8F8}" type="slidenum">
              <a:rPr lang="en-CA" smtClean="0"/>
              <a:t>17</a:t>
            </a:fld>
            <a:endParaRPr lang="en-CA"/>
          </a:p>
        </p:txBody>
      </p:sp>
    </p:spTree>
    <p:extLst>
      <p:ext uri="{BB962C8B-B14F-4D97-AF65-F5344CB8AC3E}">
        <p14:creationId xmlns:p14="http://schemas.microsoft.com/office/powerpoint/2010/main" val="1291375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07" name="Rectangle 6188">
            <a:extLst>
              <a:ext uri="{FF2B5EF4-FFF2-40B4-BE49-F238E27FC236}">
                <a16:creationId xmlns:a16="http://schemas.microsoft.com/office/drawing/2014/main" id="{18F923FF-DD0C-4FD3-A1B4-68DFA511C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C403147-FB90-DDFF-4E7F-92B791E8E65D}"/>
              </a:ext>
            </a:extLst>
          </p:cNvPr>
          <p:cNvSpPr>
            <a:spLocks noGrp="1"/>
          </p:cNvSpPr>
          <p:nvPr>
            <p:ph type="title"/>
          </p:nvPr>
        </p:nvSpPr>
        <p:spPr>
          <a:xfrm>
            <a:off x="359172" y="1144769"/>
            <a:ext cx="3724217" cy="2896432"/>
          </a:xfrm>
        </p:spPr>
        <p:txBody>
          <a:bodyPr vert="horz" lIns="91440" tIns="45720" rIns="91440" bIns="45720" rtlCol="0" anchor="b">
            <a:normAutofit/>
          </a:bodyPr>
          <a:lstStyle/>
          <a:p>
            <a:r>
              <a:rPr lang="en-US" sz="4000" dirty="0"/>
              <a:t>Thank you</a:t>
            </a:r>
          </a:p>
        </p:txBody>
      </p:sp>
      <p:sp>
        <p:nvSpPr>
          <p:cNvPr id="5" name="Text Placeholder 4">
            <a:extLst>
              <a:ext uri="{FF2B5EF4-FFF2-40B4-BE49-F238E27FC236}">
                <a16:creationId xmlns:a16="http://schemas.microsoft.com/office/drawing/2014/main" id="{F27AA50C-2459-A5B9-D910-F454A0A9819C}"/>
              </a:ext>
            </a:extLst>
          </p:cNvPr>
          <p:cNvSpPr>
            <a:spLocks noGrp="1"/>
          </p:cNvSpPr>
          <p:nvPr>
            <p:ph type="body" idx="1"/>
          </p:nvPr>
        </p:nvSpPr>
        <p:spPr>
          <a:xfrm>
            <a:off x="359171" y="4403176"/>
            <a:ext cx="3724218" cy="1334930"/>
          </a:xfrm>
        </p:spPr>
        <p:txBody>
          <a:bodyPr vert="horz" lIns="91440" tIns="45720" rIns="91440" bIns="45720" rtlCol="0">
            <a:normAutofit/>
          </a:bodyPr>
          <a:lstStyle/>
          <a:p>
            <a:r>
              <a:rPr lang="en-US" sz="2100" dirty="0">
                <a:solidFill>
                  <a:schemeClr val="tx1"/>
                </a:solidFill>
              </a:rPr>
              <a:t>dongyun.jung@mail.mcgill.ca</a:t>
            </a:r>
          </a:p>
        </p:txBody>
      </p:sp>
      <p:sp>
        <p:nvSpPr>
          <p:cNvPr id="6208" name="Rectangle 6190">
            <a:extLst>
              <a:ext uri="{FF2B5EF4-FFF2-40B4-BE49-F238E27FC236}">
                <a16:creationId xmlns:a16="http://schemas.microsoft.com/office/drawing/2014/main" id="{114A821F-8663-46BA-8CC0-D4C44F639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24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50" name="Picture 6">
            <a:extLst>
              <a:ext uri="{FF2B5EF4-FFF2-40B4-BE49-F238E27FC236}">
                <a16:creationId xmlns:a16="http://schemas.microsoft.com/office/drawing/2014/main" id="{AA4B7C16-6525-3D75-34F4-17DFF829178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01055" y="379158"/>
            <a:ext cx="2926079" cy="292607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Lefse Recipe Using Real Potatoes - A Norwegian Tradition - Ramshackle Pantry">
            <a:extLst>
              <a:ext uri="{FF2B5EF4-FFF2-40B4-BE49-F238E27FC236}">
                <a16:creationId xmlns:a16="http://schemas.microsoft.com/office/drawing/2014/main" id="{DBC66AAD-6D55-84D7-CEE7-961580F29E1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86800" y="379158"/>
            <a:ext cx="2926080" cy="2926080"/>
          </a:xfrm>
          <a:prstGeom prst="rect">
            <a:avLst/>
          </a:prstGeom>
          <a:noFill/>
          <a:extLst>
            <a:ext uri="{909E8E84-426E-40DD-AFC4-6F175D3DCCD1}">
              <a14:hiddenFill xmlns:a14="http://schemas.microsoft.com/office/drawing/2010/main">
                <a:solidFill>
                  <a:srgbClr val="FFFFFF"/>
                </a:solidFill>
              </a14:hiddenFill>
            </a:ext>
          </a:extLst>
        </p:spPr>
      </p:pic>
      <p:sp>
        <p:nvSpPr>
          <p:cNvPr id="6209" name="Rectangle 6192">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171" y="4177748"/>
            <a:ext cx="370685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48" name="Picture 4">
            <a:extLst>
              <a:ext uri="{FF2B5EF4-FFF2-40B4-BE49-F238E27FC236}">
                <a16:creationId xmlns:a16="http://schemas.microsoft.com/office/drawing/2014/main" id="{3D362E68-BB78-2B80-DD81-F3368F288E6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526151" y="3507870"/>
            <a:ext cx="3675888" cy="275691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a:extLst>
              <a:ext uri="{FF2B5EF4-FFF2-40B4-BE49-F238E27FC236}">
                <a16:creationId xmlns:a16="http://schemas.microsoft.com/office/drawing/2014/main" id="{20CF9FAE-51FD-D4A6-00F8-6E31C8ED803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310333" y="3507872"/>
            <a:ext cx="3675888" cy="27569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2659EE9-23FE-00A0-E6DA-EB65CC549345}"/>
              </a:ext>
            </a:extLst>
          </p:cNvPr>
          <p:cNvSpPr txBox="1"/>
          <p:nvPr/>
        </p:nvSpPr>
        <p:spPr>
          <a:xfrm>
            <a:off x="386497" y="882861"/>
            <a:ext cx="4139654" cy="369332"/>
          </a:xfrm>
          <a:prstGeom prst="rect">
            <a:avLst/>
          </a:prstGeom>
          <a:noFill/>
        </p:spPr>
        <p:txBody>
          <a:bodyPr wrap="square" rtlCol="0">
            <a:spAutoFit/>
          </a:bodyPr>
          <a:lstStyle/>
          <a:p>
            <a:pPr algn="ctr"/>
            <a:r>
              <a:rPr lang="en-CA" b="1" dirty="0"/>
              <a:t>It’s all about how you use and make it!</a:t>
            </a:r>
          </a:p>
        </p:txBody>
      </p:sp>
      <p:sp>
        <p:nvSpPr>
          <p:cNvPr id="2" name="Slide Number Placeholder 1">
            <a:extLst>
              <a:ext uri="{FF2B5EF4-FFF2-40B4-BE49-F238E27FC236}">
                <a16:creationId xmlns:a16="http://schemas.microsoft.com/office/drawing/2014/main" id="{0BA7D9D2-7DB9-4A6A-547F-3B2CEE2AEDBF}"/>
              </a:ext>
            </a:extLst>
          </p:cNvPr>
          <p:cNvSpPr>
            <a:spLocks noGrp="1"/>
          </p:cNvSpPr>
          <p:nvPr>
            <p:ph type="sldNum" sz="quarter" idx="12"/>
          </p:nvPr>
        </p:nvSpPr>
        <p:spPr/>
        <p:txBody>
          <a:bodyPr/>
          <a:lstStyle/>
          <a:p>
            <a:fld id="{73D4136D-53CC-49B7-A794-4BC491E8B8F8}" type="slidenum">
              <a:rPr lang="en-CA" smtClean="0"/>
              <a:t>18</a:t>
            </a:fld>
            <a:endParaRPr lang="en-CA"/>
          </a:p>
        </p:txBody>
      </p:sp>
    </p:spTree>
    <p:extLst>
      <p:ext uri="{BB962C8B-B14F-4D97-AF65-F5344CB8AC3E}">
        <p14:creationId xmlns:p14="http://schemas.microsoft.com/office/powerpoint/2010/main" val="247240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1" name="Freeform 485"/>
          <p:cNvSpPr>
            <a:spLocks noChangeArrowheads="1"/>
          </p:cNvSpPr>
          <p:nvPr/>
        </p:nvSpPr>
        <p:spPr bwMode="auto">
          <a:xfrm>
            <a:off x="4189401" y="4430713"/>
            <a:ext cx="744731" cy="265907"/>
          </a:xfrm>
          <a:custGeom>
            <a:avLst/>
            <a:gdLst>
              <a:gd name="T0" fmla="*/ 1219416 w 1624"/>
              <a:gd name="T1" fmla="*/ 529524 h 578"/>
              <a:gd name="T2" fmla="*/ 1219416 w 1624"/>
              <a:gd name="T3" fmla="*/ 529524 h 578"/>
              <a:gd name="T4" fmla="*/ 1434122 w 1624"/>
              <a:gd name="T5" fmla="*/ 353322 h 578"/>
              <a:gd name="T6" fmla="*/ 1468988 w 1624"/>
              <a:gd name="T7" fmla="*/ 174367 h 578"/>
              <a:gd name="T8" fmla="*/ 1468988 w 1624"/>
              <a:gd name="T9" fmla="*/ 174367 h 578"/>
              <a:gd name="T10" fmla="*/ 1324934 w 1624"/>
              <a:gd name="T11" fmla="*/ 0 h 578"/>
              <a:gd name="T12" fmla="*/ 318388 w 1624"/>
              <a:gd name="T13" fmla="*/ 0 h 578"/>
              <a:gd name="T14" fmla="*/ 318388 w 1624"/>
              <a:gd name="T15" fmla="*/ 0 h 578"/>
              <a:gd name="T16" fmla="*/ 87167 w 1624"/>
              <a:gd name="T17" fmla="*/ 169778 h 578"/>
              <a:gd name="T18" fmla="*/ 29361 w 1624"/>
              <a:gd name="T19" fmla="*/ 358828 h 578"/>
              <a:gd name="T20" fmla="*/ 29361 w 1624"/>
              <a:gd name="T21" fmla="*/ 358828 h 578"/>
              <a:gd name="T22" fmla="*/ 155983 w 1624"/>
              <a:gd name="T23" fmla="*/ 529524 h 578"/>
              <a:gd name="T24" fmla="*/ 1219416 w 1624"/>
              <a:gd name="T25" fmla="*/ 529524 h 5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24" h="578">
                <a:moveTo>
                  <a:pt x="1329" y="577"/>
                </a:moveTo>
                <a:lnTo>
                  <a:pt x="1329" y="577"/>
                </a:lnTo>
                <a:cubicBezTo>
                  <a:pt x="1437" y="577"/>
                  <a:pt x="1541" y="491"/>
                  <a:pt x="1563" y="385"/>
                </a:cubicBezTo>
                <a:lnTo>
                  <a:pt x="1601" y="190"/>
                </a:lnTo>
                <a:cubicBezTo>
                  <a:pt x="1623" y="86"/>
                  <a:pt x="1552" y="0"/>
                  <a:pt x="1444" y="0"/>
                </a:cubicBezTo>
                <a:lnTo>
                  <a:pt x="347" y="0"/>
                </a:lnTo>
                <a:cubicBezTo>
                  <a:pt x="240" y="0"/>
                  <a:pt x="126" y="83"/>
                  <a:pt x="95" y="185"/>
                </a:cubicBezTo>
                <a:lnTo>
                  <a:pt x="32" y="391"/>
                </a:lnTo>
                <a:cubicBezTo>
                  <a:pt x="0" y="493"/>
                  <a:pt x="63" y="577"/>
                  <a:pt x="170" y="577"/>
                </a:cubicBezTo>
                <a:lnTo>
                  <a:pt x="1329" y="577"/>
                </a:lnTo>
              </a:path>
            </a:pathLst>
          </a:custGeom>
          <a:solidFill>
            <a:srgbClr val="F67F14"/>
          </a:solidFill>
          <a:ln>
            <a:noFill/>
          </a:ln>
          <a:effectLst/>
          <a:extLst>
            <a:ext uri="{91240B29-F687-4F45-9708-019B960494DF}">
              <a14:hiddenLine xmlns:a14="http://schemas.microsoft.com/office/drawing/2010/main" w="9525" cap="flat">
                <a:solidFill>
                  <a:srgbClr val="CCD793"/>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45720" tIns="22860" rIns="45720" bIns="22860" anchor="ctr"/>
          <a:lstStyle/>
          <a:p>
            <a:endParaRPr lang="en-US" sz="2000">
              <a:latin typeface="Aparajita" pitchFamily="34" charset="0"/>
              <a:cs typeface="Aparajita" pitchFamily="34" charset="0"/>
            </a:endParaRPr>
          </a:p>
        </p:txBody>
      </p:sp>
      <p:sp>
        <p:nvSpPr>
          <p:cNvPr id="4586" name="Freeform 490"/>
          <p:cNvSpPr>
            <a:spLocks noChangeArrowheads="1"/>
          </p:cNvSpPr>
          <p:nvPr/>
        </p:nvSpPr>
        <p:spPr bwMode="auto">
          <a:xfrm>
            <a:off x="9851106" y="5623719"/>
            <a:ext cx="751877" cy="445294"/>
          </a:xfrm>
          <a:custGeom>
            <a:avLst/>
            <a:gdLst>
              <a:gd name="T0" fmla="*/ 0 w 1636"/>
              <a:gd name="T1" fmla="*/ 0 h 970"/>
              <a:gd name="T2" fmla="*/ 0 w 1636"/>
              <a:gd name="T3" fmla="*/ 0 h 970"/>
              <a:gd name="T4" fmla="*/ 1501322 w 1636"/>
              <a:gd name="T5" fmla="*/ 0 h 970"/>
              <a:gd name="T6" fmla="*/ 1501322 w 1636"/>
              <a:gd name="T7" fmla="*/ 889897 h 970"/>
              <a:gd name="T8" fmla="*/ 448101 w 1636"/>
              <a:gd name="T9" fmla="*/ 889897 h 970"/>
              <a:gd name="T10" fmla="*/ 0 w 1636"/>
              <a:gd name="T11" fmla="*/ 0 h 9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36" h="970">
                <a:moveTo>
                  <a:pt x="0" y="0"/>
                </a:moveTo>
                <a:lnTo>
                  <a:pt x="0" y="0"/>
                </a:lnTo>
                <a:cubicBezTo>
                  <a:pt x="83" y="16"/>
                  <a:pt x="1635" y="0"/>
                  <a:pt x="1635" y="0"/>
                </a:cubicBezTo>
                <a:lnTo>
                  <a:pt x="1635" y="969"/>
                </a:lnTo>
                <a:lnTo>
                  <a:pt x="488" y="969"/>
                </a:lnTo>
                <a:lnTo>
                  <a:pt x="0" y="0"/>
                </a:lnTo>
              </a:path>
            </a:pathLst>
          </a:custGeom>
          <a:solidFill>
            <a:srgbClr val="D1CDCC"/>
          </a:solidFill>
          <a:ln>
            <a:noFill/>
          </a:ln>
          <a:effectLst/>
          <a:extLst>
            <a:ext uri="{91240B29-F687-4F45-9708-019B960494DF}">
              <a14:hiddenLine xmlns:a14="http://schemas.microsoft.com/office/drawing/2010/main" w="9525" cap="flat">
                <a:solidFill>
                  <a:srgbClr val="CCD793"/>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45720" tIns="22860" rIns="45720" bIns="22860" anchor="ctr"/>
          <a:lstStyle/>
          <a:p>
            <a:endParaRPr lang="en-US" sz="2000">
              <a:latin typeface="Aparajita" pitchFamily="34" charset="0"/>
              <a:cs typeface="Aparajita" pitchFamily="34" charset="0"/>
            </a:endParaRPr>
          </a:p>
        </p:txBody>
      </p:sp>
      <p:sp>
        <p:nvSpPr>
          <p:cNvPr id="4590" name="Freeform 494"/>
          <p:cNvSpPr>
            <a:spLocks noChangeArrowheads="1"/>
          </p:cNvSpPr>
          <p:nvPr/>
        </p:nvSpPr>
        <p:spPr bwMode="auto">
          <a:xfrm>
            <a:off x="890510" y="2917032"/>
            <a:ext cx="10238866" cy="3362325"/>
          </a:xfrm>
          <a:custGeom>
            <a:avLst/>
            <a:gdLst>
              <a:gd name="T0" fmla="*/ 21562 w 22296"/>
              <a:gd name="T1" fmla="*/ 7325 h 7326"/>
              <a:gd name="T2" fmla="*/ 18768 w 22296"/>
              <a:gd name="T3" fmla="*/ 7325 h 7326"/>
              <a:gd name="T4" fmla="*/ 18768 w 22296"/>
              <a:gd name="T5" fmla="*/ 7325 h 7326"/>
              <a:gd name="T6" fmla="*/ 18104 w 22296"/>
              <a:gd name="T7" fmla="*/ 6904 h 7326"/>
              <a:gd name="T8" fmla="*/ 16945 w 22296"/>
              <a:gd name="T9" fmla="*/ 4443 h 7326"/>
              <a:gd name="T10" fmla="*/ 13915 w 22296"/>
              <a:gd name="T11" fmla="*/ 4443 h 7326"/>
              <a:gd name="T12" fmla="*/ 13915 w 22296"/>
              <a:gd name="T13" fmla="*/ 4443 h 7326"/>
              <a:gd name="T14" fmla="*/ 13206 w 22296"/>
              <a:gd name="T15" fmla="*/ 3892 h 7326"/>
              <a:gd name="T16" fmla="*/ 12984 w 22296"/>
              <a:gd name="T17" fmla="*/ 3026 h 7326"/>
              <a:gd name="T18" fmla="*/ 10421 w 22296"/>
              <a:gd name="T19" fmla="*/ 3026 h 7326"/>
              <a:gd name="T20" fmla="*/ 10296 w 22296"/>
              <a:gd name="T21" fmla="*/ 3823 h 7326"/>
              <a:gd name="T22" fmla="*/ 10296 w 22296"/>
              <a:gd name="T23" fmla="*/ 3823 h 7326"/>
              <a:gd name="T24" fmla="*/ 9572 w 22296"/>
              <a:gd name="T25" fmla="*/ 4443 h 7326"/>
              <a:gd name="T26" fmla="*/ 4298 w 22296"/>
              <a:gd name="T27" fmla="*/ 4443 h 7326"/>
              <a:gd name="T28" fmla="*/ 4298 w 22296"/>
              <a:gd name="T29" fmla="*/ 4443 h 7326"/>
              <a:gd name="T30" fmla="*/ 3675 w 22296"/>
              <a:gd name="T31" fmla="*/ 4095 h 7326"/>
              <a:gd name="T32" fmla="*/ 3675 w 22296"/>
              <a:gd name="T33" fmla="*/ 4095 h 7326"/>
              <a:gd name="T34" fmla="*/ 3642 w 22296"/>
              <a:gd name="T35" fmla="*/ 3382 h 7326"/>
              <a:gd name="T36" fmla="*/ 4602 w 22296"/>
              <a:gd name="T37" fmla="*/ 1464 h 7326"/>
              <a:gd name="T38" fmla="*/ 733 w 22296"/>
              <a:gd name="T39" fmla="*/ 1464 h 7326"/>
              <a:gd name="T40" fmla="*/ 733 w 22296"/>
              <a:gd name="T41" fmla="*/ 1464 h 7326"/>
              <a:gd name="T42" fmla="*/ 0 w 22296"/>
              <a:gd name="T43" fmla="*/ 731 h 7326"/>
              <a:gd name="T44" fmla="*/ 0 w 22296"/>
              <a:gd name="T45" fmla="*/ 731 h 7326"/>
              <a:gd name="T46" fmla="*/ 733 w 22296"/>
              <a:gd name="T47" fmla="*/ 0 h 7326"/>
              <a:gd name="T48" fmla="*/ 5787 w 22296"/>
              <a:gd name="T49" fmla="*/ 0 h 7326"/>
              <a:gd name="T50" fmla="*/ 5787 w 22296"/>
              <a:gd name="T51" fmla="*/ 0 h 7326"/>
              <a:gd name="T52" fmla="*/ 6410 w 22296"/>
              <a:gd name="T53" fmla="*/ 347 h 7326"/>
              <a:gd name="T54" fmla="*/ 6410 w 22296"/>
              <a:gd name="T55" fmla="*/ 347 h 7326"/>
              <a:gd name="T56" fmla="*/ 6442 w 22296"/>
              <a:gd name="T57" fmla="*/ 1058 h 7326"/>
              <a:gd name="T58" fmla="*/ 5483 w 22296"/>
              <a:gd name="T59" fmla="*/ 2977 h 7326"/>
              <a:gd name="T60" fmla="*/ 8945 w 22296"/>
              <a:gd name="T61" fmla="*/ 2977 h 7326"/>
              <a:gd name="T62" fmla="*/ 9068 w 22296"/>
              <a:gd name="T63" fmla="*/ 2182 h 7326"/>
              <a:gd name="T64" fmla="*/ 9068 w 22296"/>
              <a:gd name="T65" fmla="*/ 2182 h 7326"/>
              <a:gd name="T66" fmla="*/ 9792 w 22296"/>
              <a:gd name="T67" fmla="*/ 1560 h 7326"/>
              <a:gd name="T68" fmla="*/ 13552 w 22296"/>
              <a:gd name="T69" fmla="*/ 1560 h 7326"/>
              <a:gd name="T70" fmla="*/ 13552 w 22296"/>
              <a:gd name="T71" fmla="*/ 1560 h 7326"/>
              <a:gd name="T72" fmla="*/ 14261 w 22296"/>
              <a:gd name="T73" fmla="*/ 2111 h 7326"/>
              <a:gd name="T74" fmla="*/ 14484 w 22296"/>
              <a:gd name="T75" fmla="*/ 2977 h 7326"/>
              <a:gd name="T76" fmla="*/ 17410 w 22296"/>
              <a:gd name="T77" fmla="*/ 2977 h 7326"/>
              <a:gd name="T78" fmla="*/ 17410 w 22296"/>
              <a:gd name="T79" fmla="*/ 2977 h 7326"/>
              <a:gd name="T80" fmla="*/ 18073 w 22296"/>
              <a:gd name="T81" fmla="*/ 3398 h 7326"/>
              <a:gd name="T82" fmla="*/ 19232 w 22296"/>
              <a:gd name="T83" fmla="*/ 5860 h 7326"/>
              <a:gd name="T84" fmla="*/ 21562 w 22296"/>
              <a:gd name="T85" fmla="*/ 5860 h 7326"/>
              <a:gd name="T86" fmla="*/ 21562 w 22296"/>
              <a:gd name="T87" fmla="*/ 5860 h 7326"/>
              <a:gd name="T88" fmla="*/ 22295 w 22296"/>
              <a:gd name="T89" fmla="*/ 6592 h 7326"/>
              <a:gd name="T90" fmla="*/ 22295 w 22296"/>
              <a:gd name="T91" fmla="*/ 6592 h 7326"/>
              <a:gd name="T92" fmla="*/ 21562 w 22296"/>
              <a:gd name="T93" fmla="*/ 7325 h 7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296" h="7326">
                <a:moveTo>
                  <a:pt x="21562" y="7325"/>
                </a:moveTo>
                <a:lnTo>
                  <a:pt x="18768" y="7325"/>
                </a:lnTo>
                <a:lnTo>
                  <a:pt x="18768" y="7325"/>
                </a:lnTo>
                <a:cubicBezTo>
                  <a:pt x="18484" y="7325"/>
                  <a:pt x="18226" y="7161"/>
                  <a:pt x="18104" y="6904"/>
                </a:cubicBezTo>
                <a:lnTo>
                  <a:pt x="16945" y="4443"/>
                </a:lnTo>
                <a:lnTo>
                  <a:pt x="13915" y="4443"/>
                </a:lnTo>
                <a:lnTo>
                  <a:pt x="13915" y="4443"/>
                </a:lnTo>
                <a:cubicBezTo>
                  <a:pt x="13582" y="4443"/>
                  <a:pt x="13288" y="4216"/>
                  <a:pt x="13206" y="3892"/>
                </a:cubicBezTo>
                <a:lnTo>
                  <a:pt x="12984" y="3026"/>
                </a:lnTo>
                <a:lnTo>
                  <a:pt x="10421" y="3026"/>
                </a:lnTo>
                <a:lnTo>
                  <a:pt x="10296" y="3823"/>
                </a:lnTo>
                <a:lnTo>
                  <a:pt x="10296" y="3823"/>
                </a:lnTo>
                <a:cubicBezTo>
                  <a:pt x="10242" y="4179"/>
                  <a:pt x="9934" y="4443"/>
                  <a:pt x="9572" y="4443"/>
                </a:cubicBezTo>
                <a:lnTo>
                  <a:pt x="4298" y="4443"/>
                </a:lnTo>
                <a:lnTo>
                  <a:pt x="4298" y="4443"/>
                </a:lnTo>
                <a:cubicBezTo>
                  <a:pt x="4044" y="4443"/>
                  <a:pt x="3808" y="4311"/>
                  <a:pt x="3675" y="4095"/>
                </a:cubicBezTo>
                <a:lnTo>
                  <a:pt x="3675" y="4095"/>
                </a:lnTo>
                <a:cubicBezTo>
                  <a:pt x="3541" y="3879"/>
                  <a:pt x="3529" y="3609"/>
                  <a:pt x="3642" y="3382"/>
                </a:cubicBezTo>
                <a:lnTo>
                  <a:pt x="4602" y="1464"/>
                </a:lnTo>
                <a:lnTo>
                  <a:pt x="733" y="1464"/>
                </a:lnTo>
                <a:lnTo>
                  <a:pt x="733" y="1464"/>
                </a:lnTo>
                <a:cubicBezTo>
                  <a:pt x="329" y="1464"/>
                  <a:pt x="0" y="1136"/>
                  <a:pt x="0" y="731"/>
                </a:cubicBezTo>
                <a:lnTo>
                  <a:pt x="0" y="731"/>
                </a:lnTo>
                <a:cubicBezTo>
                  <a:pt x="0" y="328"/>
                  <a:pt x="329" y="0"/>
                  <a:pt x="733" y="0"/>
                </a:cubicBezTo>
                <a:lnTo>
                  <a:pt x="5787" y="0"/>
                </a:lnTo>
                <a:lnTo>
                  <a:pt x="5787" y="0"/>
                </a:lnTo>
                <a:cubicBezTo>
                  <a:pt x="6041" y="0"/>
                  <a:pt x="6277" y="130"/>
                  <a:pt x="6410" y="347"/>
                </a:cubicBezTo>
                <a:lnTo>
                  <a:pt x="6410" y="347"/>
                </a:lnTo>
                <a:cubicBezTo>
                  <a:pt x="6543" y="562"/>
                  <a:pt x="6557" y="831"/>
                  <a:pt x="6442" y="1058"/>
                </a:cubicBezTo>
                <a:lnTo>
                  <a:pt x="5483" y="2977"/>
                </a:lnTo>
                <a:lnTo>
                  <a:pt x="8945" y="2977"/>
                </a:lnTo>
                <a:lnTo>
                  <a:pt x="9068" y="2182"/>
                </a:lnTo>
                <a:lnTo>
                  <a:pt x="9068" y="2182"/>
                </a:lnTo>
                <a:cubicBezTo>
                  <a:pt x="9124" y="1824"/>
                  <a:pt x="9431" y="1560"/>
                  <a:pt x="9792" y="1560"/>
                </a:cubicBezTo>
                <a:lnTo>
                  <a:pt x="13552" y="1560"/>
                </a:lnTo>
                <a:lnTo>
                  <a:pt x="13552" y="1560"/>
                </a:lnTo>
                <a:cubicBezTo>
                  <a:pt x="13886" y="1560"/>
                  <a:pt x="14179" y="1788"/>
                  <a:pt x="14261" y="2111"/>
                </a:cubicBezTo>
                <a:lnTo>
                  <a:pt x="14484" y="2977"/>
                </a:lnTo>
                <a:lnTo>
                  <a:pt x="17410" y="2977"/>
                </a:lnTo>
                <a:lnTo>
                  <a:pt x="17410" y="2977"/>
                </a:lnTo>
                <a:cubicBezTo>
                  <a:pt x="17694" y="2977"/>
                  <a:pt x="17952" y="3141"/>
                  <a:pt x="18073" y="3398"/>
                </a:cubicBezTo>
                <a:lnTo>
                  <a:pt x="19232" y="5860"/>
                </a:lnTo>
                <a:lnTo>
                  <a:pt x="21562" y="5860"/>
                </a:lnTo>
                <a:lnTo>
                  <a:pt x="21562" y="5860"/>
                </a:lnTo>
                <a:cubicBezTo>
                  <a:pt x="21967" y="5860"/>
                  <a:pt x="22295" y="6188"/>
                  <a:pt x="22295" y="6592"/>
                </a:cubicBezTo>
                <a:lnTo>
                  <a:pt x="22295" y="6592"/>
                </a:lnTo>
                <a:cubicBezTo>
                  <a:pt x="22295" y="6996"/>
                  <a:pt x="21967" y="7325"/>
                  <a:pt x="21562" y="7325"/>
                </a:cubicBezTo>
              </a:path>
            </a:pathLst>
          </a:custGeom>
          <a:solidFill>
            <a:schemeClr val="bg1">
              <a:lumMod val="85000"/>
            </a:schemeClr>
          </a:solidFill>
          <a:ln>
            <a:noFill/>
          </a:ln>
          <a:effectLst/>
        </p:spPr>
        <p:txBody>
          <a:bodyPr wrap="none" lIns="45720" tIns="22860" rIns="45720" bIns="22860" anchor="ctr"/>
          <a:lstStyle/>
          <a:p>
            <a:pPr defTabSz="914217">
              <a:defRPr/>
            </a:pPr>
            <a:endParaRPr lang="en-US" sz="2000">
              <a:latin typeface="Aparajita" pitchFamily="34" charset="0"/>
              <a:cs typeface="Aparajita" pitchFamily="34" charset="0"/>
            </a:endParaRPr>
          </a:p>
        </p:txBody>
      </p:sp>
      <p:sp>
        <p:nvSpPr>
          <p:cNvPr id="4591" name="Freeform 495"/>
          <p:cNvSpPr>
            <a:spLocks noChangeArrowheads="1"/>
          </p:cNvSpPr>
          <p:nvPr/>
        </p:nvSpPr>
        <p:spPr bwMode="auto">
          <a:xfrm>
            <a:off x="1226354" y="3174207"/>
            <a:ext cx="9566385" cy="2690019"/>
          </a:xfrm>
          <a:custGeom>
            <a:avLst/>
            <a:gdLst>
              <a:gd name="T0" fmla="*/ 0 w 20830"/>
              <a:gd name="T1" fmla="*/ 0 h 5862"/>
              <a:gd name="T2" fmla="*/ 4641100 w 20830"/>
              <a:gd name="T3" fmla="*/ 0 h 5862"/>
              <a:gd name="T4" fmla="*/ 3273748 w 20830"/>
              <a:gd name="T5" fmla="*/ 2734732 h 5862"/>
              <a:gd name="T6" fmla="*/ 8116875 w 20830"/>
              <a:gd name="T7" fmla="*/ 2734732 h 5862"/>
              <a:gd name="T8" fmla="*/ 8318901 w 20830"/>
              <a:gd name="T9" fmla="*/ 1434839 h 5862"/>
              <a:gd name="T10" fmla="*/ 11771718 w 20830"/>
              <a:gd name="T11" fmla="*/ 1434839 h 5862"/>
              <a:gd name="T12" fmla="*/ 12105062 w 20830"/>
              <a:gd name="T13" fmla="*/ 2734732 h 5862"/>
              <a:gd name="T14" fmla="*/ 15314529 w 20830"/>
              <a:gd name="T15" fmla="*/ 2734732 h 5862"/>
              <a:gd name="T16" fmla="*/ 16561584 w 20830"/>
              <a:gd name="T17" fmla="*/ 5380417 h 5862"/>
              <a:gd name="T18" fmla="*/ 19127321 w 20830"/>
              <a:gd name="T19" fmla="*/ 5380417 h 58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830" h="5862">
                <a:moveTo>
                  <a:pt x="0" y="0"/>
                </a:moveTo>
                <a:lnTo>
                  <a:pt x="5054" y="0"/>
                </a:lnTo>
                <a:lnTo>
                  <a:pt x="3565" y="2979"/>
                </a:lnTo>
                <a:lnTo>
                  <a:pt x="8839" y="2979"/>
                </a:lnTo>
                <a:lnTo>
                  <a:pt x="9059" y="1563"/>
                </a:lnTo>
                <a:lnTo>
                  <a:pt x="12819" y="1563"/>
                </a:lnTo>
                <a:lnTo>
                  <a:pt x="13182" y="2979"/>
                </a:lnTo>
                <a:lnTo>
                  <a:pt x="16677" y="2979"/>
                </a:lnTo>
                <a:lnTo>
                  <a:pt x="18035" y="5861"/>
                </a:lnTo>
                <a:lnTo>
                  <a:pt x="20829" y="5861"/>
                </a:lnTo>
              </a:path>
            </a:pathLst>
          </a:custGeom>
          <a:noFill/>
          <a:ln w="527400" cap="flat">
            <a:solidFill>
              <a:srgbClr val="46464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22860" rIns="45720" bIns="22860"/>
          <a:lstStyle/>
          <a:p>
            <a:endParaRPr lang="en-US" sz="2000">
              <a:latin typeface="Aparajita" pitchFamily="34" charset="0"/>
              <a:cs typeface="Aparajita" pitchFamily="34" charset="0"/>
            </a:endParaRPr>
          </a:p>
        </p:txBody>
      </p:sp>
      <p:sp>
        <p:nvSpPr>
          <p:cNvPr id="4592" name="Freeform 496"/>
          <p:cNvSpPr>
            <a:spLocks noChangeArrowheads="1"/>
          </p:cNvSpPr>
          <p:nvPr/>
        </p:nvSpPr>
        <p:spPr bwMode="auto">
          <a:xfrm>
            <a:off x="1226354" y="3174207"/>
            <a:ext cx="9566385" cy="2690019"/>
          </a:xfrm>
          <a:custGeom>
            <a:avLst/>
            <a:gdLst>
              <a:gd name="T0" fmla="*/ 0 w 20830"/>
              <a:gd name="T1" fmla="*/ 0 h 5862"/>
              <a:gd name="T2" fmla="*/ 4641100 w 20830"/>
              <a:gd name="T3" fmla="*/ 0 h 5862"/>
              <a:gd name="T4" fmla="*/ 3273748 w 20830"/>
              <a:gd name="T5" fmla="*/ 2734732 h 5862"/>
              <a:gd name="T6" fmla="*/ 8116875 w 20830"/>
              <a:gd name="T7" fmla="*/ 2734732 h 5862"/>
              <a:gd name="T8" fmla="*/ 8318901 w 20830"/>
              <a:gd name="T9" fmla="*/ 1434839 h 5862"/>
              <a:gd name="T10" fmla="*/ 11771718 w 20830"/>
              <a:gd name="T11" fmla="*/ 1434839 h 5862"/>
              <a:gd name="T12" fmla="*/ 12105062 w 20830"/>
              <a:gd name="T13" fmla="*/ 2734732 h 5862"/>
              <a:gd name="T14" fmla="*/ 15314529 w 20830"/>
              <a:gd name="T15" fmla="*/ 2734732 h 5862"/>
              <a:gd name="T16" fmla="*/ 16561584 w 20830"/>
              <a:gd name="T17" fmla="*/ 5380417 h 5862"/>
              <a:gd name="T18" fmla="*/ 19127321 w 20830"/>
              <a:gd name="T19" fmla="*/ 5380417 h 58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830" h="5862">
                <a:moveTo>
                  <a:pt x="0" y="0"/>
                </a:moveTo>
                <a:lnTo>
                  <a:pt x="5054" y="0"/>
                </a:lnTo>
                <a:lnTo>
                  <a:pt x="3565" y="2979"/>
                </a:lnTo>
                <a:lnTo>
                  <a:pt x="8839" y="2979"/>
                </a:lnTo>
                <a:lnTo>
                  <a:pt x="9059" y="1563"/>
                </a:lnTo>
                <a:lnTo>
                  <a:pt x="12819" y="1563"/>
                </a:lnTo>
                <a:lnTo>
                  <a:pt x="13182" y="2979"/>
                </a:lnTo>
                <a:lnTo>
                  <a:pt x="16677" y="2979"/>
                </a:lnTo>
                <a:lnTo>
                  <a:pt x="18035" y="5861"/>
                </a:lnTo>
                <a:lnTo>
                  <a:pt x="20829" y="5861"/>
                </a:lnTo>
              </a:path>
            </a:pathLst>
          </a:custGeom>
          <a:noFill/>
          <a:ln w="43920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22860" rIns="45720" bIns="22860"/>
          <a:lstStyle/>
          <a:p>
            <a:endParaRPr lang="en-US" sz="2000">
              <a:latin typeface="Aparajita" pitchFamily="34" charset="0"/>
              <a:cs typeface="Aparajita" pitchFamily="34" charset="0"/>
            </a:endParaRPr>
          </a:p>
        </p:txBody>
      </p:sp>
      <p:sp>
        <p:nvSpPr>
          <p:cNvPr id="4593" name="Freeform 497"/>
          <p:cNvSpPr>
            <a:spLocks noChangeArrowheads="1"/>
          </p:cNvSpPr>
          <p:nvPr/>
        </p:nvSpPr>
        <p:spPr bwMode="auto">
          <a:xfrm>
            <a:off x="1226354" y="3174207"/>
            <a:ext cx="9566385" cy="2690019"/>
          </a:xfrm>
          <a:custGeom>
            <a:avLst/>
            <a:gdLst>
              <a:gd name="T0" fmla="*/ 0 w 20830"/>
              <a:gd name="T1" fmla="*/ 0 h 5862"/>
              <a:gd name="T2" fmla="*/ 4641100 w 20830"/>
              <a:gd name="T3" fmla="*/ 0 h 5862"/>
              <a:gd name="T4" fmla="*/ 3273748 w 20830"/>
              <a:gd name="T5" fmla="*/ 2734732 h 5862"/>
              <a:gd name="T6" fmla="*/ 8116875 w 20830"/>
              <a:gd name="T7" fmla="*/ 2734732 h 5862"/>
              <a:gd name="T8" fmla="*/ 8318901 w 20830"/>
              <a:gd name="T9" fmla="*/ 1434839 h 5862"/>
              <a:gd name="T10" fmla="*/ 11771718 w 20830"/>
              <a:gd name="T11" fmla="*/ 1434839 h 5862"/>
              <a:gd name="T12" fmla="*/ 12105062 w 20830"/>
              <a:gd name="T13" fmla="*/ 2734732 h 5862"/>
              <a:gd name="T14" fmla="*/ 15314529 w 20830"/>
              <a:gd name="T15" fmla="*/ 2734732 h 5862"/>
              <a:gd name="T16" fmla="*/ 16561584 w 20830"/>
              <a:gd name="T17" fmla="*/ 5380417 h 5862"/>
              <a:gd name="T18" fmla="*/ 19127321 w 20830"/>
              <a:gd name="T19" fmla="*/ 5380417 h 58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830" h="5862">
                <a:moveTo>
                  <a:pt x="0" y="0"/>
                </a:moveTo>
                <a:lnTo>
                  <a:pt x="5054" y="0"/>
                </a:lnTo>
                <a:lnTo>
                  <a:pt x="3565" y="2979"/>
                </a:lnTo>
                <a:lnTo>
                  <a:pt x="8839" y="2979"/>
                </a:lnTo>
                <a:lnTo>
                  <a:pt x="9059" y="1563"/>
                </a:lnTo>
                <a:lnTo>
                  <a:pt x="12819" y="1563"/>
                </a:lnTo>
                <a:lnTo>
                  <a:pt x="13182" y="2979"/>
                </a:lnTo>
                <a:lnTo>
                  <a:pt x="16677" y="2979"/>
                </a:lnTo>
                <a:lnTo>
                  <a:pt x="18035" y="5861"/>
                </a:lnTo>
                <a:lnTo>
                  <a:pt x="20829" y="5861"/>
                </a:lnTo>
              </a:path>
            </a:pathLst>
          </a:custGeom>
          <a:noFill/>
          <a:ln w="351720" cap="flat">
            <a:solidFill>
              <a:srgbClr val="46464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22860" rIns="45720" bIns="22860"/>
          <a:lstStyle/>
          <a:p>
            <a:endParaRPr lang="en-US" sz="2000">
              <a:latin typeface="Aparajita" pitchFamily="34" charset="0"/>
              <a:cs typeface="Aparajita" pitchFamily="34" charset="0"/>
            </a:endParaRPr>
          </a:p>
        </p:txBody>
      </p:sp>
      <p:sp>
        <p:nvSpPr>
          <p:cNvPr id="4594" name="Line 498"/>
          <p:cNvSpPr>
            <a:spLocks noChangeShapeType="1"/>
          </p:cNvSpPr>
          <p:nvPr/>
        </p:nvSpPr>
        <p:spPr bwMode="auto">
          <a:xfrm>
            <a:off x="1226354" y="3163888"/>
            <a:ext cx="180228" cy="1588"/>
          </a:xfrm>
          <a:prstGeom prst="line">
            <a:avLst/>
          </a:prstGeom>
          <a:noFill/>
          <a:ln w="3528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tIns="22860" rIns="45720" bIns="22860"/>
          <a:lstStyle/>
          <a:p>
            <a:pPr defTabSz="914217">
              <a:defRPr/>
            </a:pPr>
            <a:endParaRPr lang="en-US" sz="2000">
              <a:latin typeface="Aparajita" pitchFamily="34" charset="0"/>
              <a:cs typeface="Aparajita" pitchFamily="34" charset="0"/>
            </a:endParaRPr>
          </a:p>
        </p:txBody>
      </p:sp>
      <p:sp>
        <p:nvSpPr>
          <p:cNvPr id="4595" name="Line 499"/>
          <p:cNvSpPr>
            <a:spLocks noChangeShapeType="1"/>
          </p:cNvSpPr>
          <p:nvPr/>
        </p:nvSpPr>
        <p:spPr bwMode="auto">
          <a:xfrm>
            <a:off x="1799591" y="3163888"/>
            <a:ext cx="1368781" cy="1588"/>
          </a:xfrm>
          <a:prstGeom prst="line">
            <a:avLst/>
          </a:prstGeom>
          <a:noFill/>
          <a:ln w="3528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tIns="22860" rIns="45720" bIns="22860"/>
          <a:lstStyle/>
          <a:p>
            <a:pPr defTabSz="914217">
              <a:defRPr/>
            </a:pPr>
            <a:endParaRPr lang="en-US" sz="2000">
              <a:latin typeface="Aparajita" pitchFamily="34" charset="0"/>
              <a:cs typeface="Aparajita" pitchFamily="34" charset="0"/>
            </a:endParaRPr>
          </a:p>
        </p:txBody>
      </p:sp>
      <p:sp>
        <p:nvSpPr>
          <p:cNvPr id="4596" name="Freeform 500"/>
          <p:cNvSpPr>
            <a:spLocks noChangeArrowheads="1"/>
          </p:cNvSpPr>
          <p:nvPr/>
        </p:nvSpPr>
        <p:spPr bwMode="auto">
          <a:xfrm>
            <a:off x="3369243" y="3163888"/>
            <a:ext cx="180228" cy="159544"/>
          </a:xfrm>
          <a:custGeom>
            <a:avLst/>
            <a:gdLst>
              <a:gd name="T0" fmla="*/ 0 w 392"/>
              <a:gd name="T1" fmla="*/ 0 h 350"/>
              <a:gd name="T2" fmla="*/ 359456 w 392"/>
              <a:gd name="T3" fmla="*/ 0 h 350"/>
              <a:gd name="T4" fmla="*/ 199493 w 392"/>
              <a:gd name="T5" fmla="*/ 318971 h 350"/>
              <a:gd name="T6" fmla="*/ 0 60000 65536"/>
              <a:gd name="T7" fmla="*/ 0 60000 65536"/>
              <a:gd name="T8" fmla="*/ 0 60000 65536"/>
            </a:gdLst>
            <a:ahLst/>
            <a:cxnLst>
              <a:cxn ang="T6">
                <a:pos x="T0" y="T1"/>
              </a:cxn>
              <a:cxn ang="T7">
                <a:pos x="T2" y="T3"/>
              </a:cxn>
              <a:cxn ang="T8">
                <a:pos x="T4" y="T5"/>
              </a:cxn>
            </a:cxnLst>
            <a:rect l="0" t="0" r="r" b="b"/>
            <a:pathLst>
              <a:path w="392" h="350">
                <a:moveTo>
                  <a:pt x="0" y="0"/>
                </a:moveTo>
                <a:lnTo>
                  <a:pt x="391" y="0"/>
                </a:lnTo>
                <a:lnTo>
                  <a:pt x="217" y="349"/>
                </a:lnTo>
              </a:path>
            </a:pathLst>
          </a:custGeom>
          <a:noFill/>
          <a:ln w="3528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22860" rIns="45720" bIns="22860"/>
          <a:lstStyle/>
          <a:p>
            <a:endParaRPr lang="en-US" sz="2000">
              <a:latin typeface="Aparajita" pitchFamily="34" charset="0"/>
              <a:cs typeface="Aparajita" pitchFamily="34" charset="0"/>
            </a:endParaRPr>
          </a:p>
        </p:txBody>
      </p:sp>
      <p:sp>
        <p:nvSpPr>
          <p:cNvPr id="4597" name="Line 501"/>
          <p:cNvSpPr>
            <a:spLocks noChangeShapeType="1"/>
          </p:cNvSpPr>
          <p:nvPr/>
        </p:nvSpPr>
        <p:spPr bwMode="auto">
          <a:xfrm flipH="1">
            <a:off x="3028636" y="3674269"/>
            <a:ext cx="265182" cy="523875"/>
          </a:xfrm>
          <a:prstGeom prst="line">
            <a:avLst/>
          </a:prstGeom>
          <a:noFill/>
          <a:ln w="3528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tIns="22860" rIns="45720" bIns="22860"/>
          <a:lstStyle/>
          <a:p>
            <a:pPr defTabSz="914217">
              <a:defRPr/>
            </a:pPr>
            <a:endParaRPr lang="en-US" sz="2000">
              <a:latin typeface="Aparajita" pitchFamily="34" charset="0"/>
              <a:cs typeface="Aparajita" pitchFamily="34" charset="0"/>
            </a:endParaRPr>
          </a:p>
        </p:txBody>
      </p:sp>
      <p:sp>
        <p:nvSpPr>
          <p:cNvPr id="4598" name="Freeform 502"/>
          <p:cNvSpPr>
            <a:spLocks noChangeArrowheads="1"/>
          </p:cNvSpPr>
          <p:nvPr/>
        </p:nvSpPr>
        <p:spPr bwMode="auto">
          <a:xfrm>
            <a:off x="2865081" y="4370388"/>
            <a:ext cx="180228" cy="161925"/>
          </a:xfrm>
          <a:custGeom>
            <a:avLst/>
            <a:gdLst>
              <a:gd name="T0" fmla="*/ 161802 w 392"/>
              <a:gd name="T1" fmla="*/ 0 h 351"/>
              <a:gd name="T2" fmla="*/ 0 w 392"/>
              <a:gd name="T3" fmla="*/ 323010 h 351"/>
              <a:gd name="T4" fmla="*/ 359458 w 392"/>
              <a:gd name="T5" fmla="*/ 323010 h 351"/>
              <a:gd name="T6" fmla="*/ 0 60000 65536"/>
              <a:gd name="T7" fmla="*/ 0 60000 65536"/>
              <a:gd name="T8" fmla="*/ 0 60000 65536"/>
            </a:gdLst>
            <a:ahLst/>
            <a:cxnLst>
              <a:cxn ang="T6">
                <a:pos x="T0" y="T1"/>
              </a:cxn>
              <a:cxn ang="T7">
                <a:pos x="T2" y="T3"/>
              </a:cxn>
              <a:cxn ang="T8">
                <a:pos x="T4" y="T5"/>
              </a:cxn>
            </a:cxnLst>
            <a:rect l="0" t="0" r="r" b="b"/>
            <a:pathLst>
              <a:path w="392" h="351">
                <a:moveTo>
                  <a:pt x="176" y="0"/>
                </a:moveTo>
                <a:lnTo>
                  <a:pt x="0" y="350"/>
                </a:lnTo>
                <a:lnTo>
                  <a:pt x="391" y="350"/>
                </a:lnTo>
              </a:path>
            </a:pathLst>
          </a:custGeom>
          <a:noFill/>
          <a:ln w="3528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22860" rIns="45720" bIns="22860"/>
          <a:lstStyle/>
          <a:p>
            <a:endParaRPr lang="en-US" sz="2000">
              <a:latin typeface="Aparajita" pitchFamily="34" charset="0"/>
              <a:cs typeface="Aparajita" pitchFamily="34" charset="0"/>
            </a:endParaRPr>
          </a:p>
        </p:txBody>
      </p:sp>
      <p:sp>
        <p:nvSpPr>
          <p:cNvPr id="4599" name="Line 503"/>
          <p:cNvSpPr>
            <a:spLocks noChangeShapeType="1"/>
          </p:cNvSpPr>
          <p:nvPr/>
        </p:nvSpPr>
        <p:spPr bwMode="auto">
          <a:xfrm>
            <a:off x="3458166" y="4532313"/>
            <a:ext cx="1445796" cy="2382"/>
          </a:xfrm>
          <a:prstGeom prst="line">
            <a:avLst/>
          </a:prstGeom>
          <a:noFill/>
          <a:ln w="3528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tIns="22860" rIns="45720" bIns="22860"/>
          <a:lstStyle/>
          <a:p>
            <a:pPr defTabSz="914217">
              <a:defRPr/>
            </a:pPr>
            <a:endParaRPr lang="en-US" sz="2000">
              <a:latin typeface="Aparajita" pitchFamily="34" charset="0"/>
              <a:cs typeface="Aparajita" pitchFamily="34" charset="0"/>
            </a:endParaRPr>
          </a:p>
        </p:txBody>
      </p:sp>
      <p:sp>
        <p:nvSpPr>
          <p:cNvPr id="4600" name="Freeform 504"/>
          <p:cNvSpPr>
            <a:spLocks noChangeArrowheads="1"/>
          </p:cNvSpPr>
          <p:nvPr/>
        </p:nvSpPr>
        <p:spPr bwMode="auto">
          <a:xfrm>
            <a:off x="5106420" y="4354513"/>
            <a:ext cx="206429" cy="177800"/>
          </a:xfrm>
          <a:custGeom>
            <a:avLst/>
            <a:gdLst>
              <a:gd name="T0" fmla="*/ 0 w 451"/>
              <a:gd name="T1" fmla="*/ 355408 h 388"/>
              <a:gd name="T2" fmla="*/ 357153 w 451"/>
              <a:gd name="T3" fmla="*/ 355408 h 388"/>
              <a:gd name="T4" fmla="*/ 412099 w 451"/>
              <a:gd name="T5" fmla="*/ 0 h 388"/>
              <a:gd name="T6" fmla="*/ 0 60000 65536"/>
              <a:gd name="T7" fmla="*/ 0 60000 65536"/>
              <a:gd name="T8" fmla="*/ 0 60000 65536"/>
            </a:gdLst>
            <a:ahLst/>
            <a:cxnLst>
              <a:cxn ang="T6">
                <a:pos x="T0" y="T1"/>
              </a:cxn>
              <a:cxn ang="T7">
                <a:pos x="T2" y="T3"/>
              </a:cxn>
              <a:cxn ang="T8">
                <a:pos x="T4" y="T5"/>
              </a:cxn>
            </a:cxnLst>
            <a:rect l="0" t="0" r="r" b="b"/>
            <a:pathLst>
              <a:path w="451" h="388">
                <a:moveTo>
                  <a:pt x="0" y="387"/>
                </a:moveTo>
                <a:lnTo>
                  <a:pt x="390" y="387"/>
                </a:lnTo>
                <a:lnTo>
                  <a:pt x="450" y="0"/>
                </a:lnTo>
              </a:path>
            </a:pathLst>
          </a:custGeom>
          <a:noFill/>
          <a:ln w="3528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22860" rIns="45720" bIns="22860"/>
          <a:lstStyle/>
          <a:p>
            <a:endParaRPr lang="en-US" sz="2000">
              <a:latin typeface="Aparajita" pitchFamily="34" charset="0"/>
              <a:cs typeface="Aparajita" pitchFamily="34" charset="0"/>
            </a:endParaRPr>
          </a:p>
        </p:txBody>
      </p:sp>
      <p:sp>
        <p:nvSpPr>
          <p:cNvPr id="4601" name="Freeform 505"/>
          <p:cNvSpPr>
            <a:spLocks noChangeArrowheads="1"/>
          </p:cNvSpPr>
          <p:nvPr/>
        </p:nvSpPr>
        <p:spPr bwMode="auto">
          <a:xfrm>
            <a:off x="5359693" y="3880644"/>
            <a:ext cx="208810" cy="177800"/>
          </a:xfrm>
          <a:custGeom>
            <a:avLst/>
            <a:gdLst>
              <a:gd name="T0" fmla="*/ 0 w 452"/>
              <a:gd name="T1" fmla="*/ 355408 h 388"/>
              <a:gd name="T2" fmla="*/ 55363 w 452"/>
              <a:gd name="T3" fmla="*/ 0 h 388"/>
              <a:gd name="T4" fmla="*/ 416142 w 452"/>
              <a:gd name="T5" fmla="*/ 0 h 388"/>
              <a:gd name="T6" fmla="*/ 0 60000 65536"/>
              <a:gd name="T7" fmla="*/ 0 60000 65536"/>
              <a:gd name="T8" fmla="*/ 0 60000 65536"/>
            </a:gdLst>
            <a:ahLst/>
            <a:cxnLst>
              <a:cxn ang="T6">
                <a:pos x="T0" y="T1"/>
              </a:cxn>
              <a:cxn ang="T7">
                <a:pos x="T2" y="T3"/>
              </a:cxn>
              <a:cxn ang="T8">
                <a:pos x="T4" y="T5"/>
              </a:cxn>
            </a:cxnLst>
            <a:rect l="0" t="0" r="r" b="b"/>
            <a:pathLst>
              <a:path w="452" h="388">
                <a:moveTo>
                  <a:pt x="0" y="387"/>
                </a:moveTo>
                <a:lnTo>
                  <a:pt x="60" y="0"/>
                </a:lnTo>
                <a:lnTo>
                  <a:pt x="451" y="0"/>
                </a:lnTo>
              </a:path>
            </a:pathLst>
          </a:custGeom>
          <a:noFill/>
          <a:ln w="3528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22860" rIns="45720" bIns="22860"/>
          <a:lstStyle/>
          <a:p>
            <a:endParaRPr lang="en-US" sz="2000">
              <a:latin typeface="Aparajita" pitchFamily="34" charset="0"/>
              <a:cs typeface="Aparajita" pitchFamily="34" charset="0"/>
            </a:endParaRPr>
          </a:p>
        </p:txBody>
      </p:sp>
      <p:sp>
        <p:nvSpPr>
          <p:cNvPr id="4602" name="Line 506"/>
          <p:cNvSpPr>
            <a:spLocks noChangeShapeType="1"/>
          </p:cNvSpPr>
          <p:nvPr/>
        </p:nvSpPr>
        <p:spPr bwMode="auto">
          <a:xfrm>
            <a:off x="6025822" y="3880644"/>
            <a:ext cx="684391" cy="1588"/>
          </a:xfrm>
          <a:prstGeom prst="line">
            <a:avLst/>
          </a:prstGeom>
          <a:noFill/>
          <a:ln w="3528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tIns="22860" rIns="45720" bIns="22860"/>
          <a:lstStyle/>
          <a:p>
            <a:pPr defTabSz="914217">
              <a:defRPr/>
            </a:pPr>
            <a:endParaRPr lang="en-US" sz="2000">
              <a:latin typeface="Aparajita" pitchFamily="34" charset="0"/>
              <a:cs typeface="Aparajita" pitchFamily="34" charset="0"/>
            </a:endParaRPr>
          </a:p>
        </p:txBody>
      </p:sp>
      <p:sp>
        <p:nvSpPr>
          <p:cNvPr id="4603" name="Freeform 507"/>
          <p:cNvSpPr>
            <a:spLocks noChangeArrowheads="1"/>
          </p:cNvSpPr>
          <p:nvPr/>
        </p:nvSpPr>
        <p:spPr bwMode="auto">
          <a:xfrm>
            <a:off x="6934903" y="3880644"/>
            <a:ext cx="225484" cy="173831"/>
          </a:xfrm>
          <a:custGeom>
            <a:avLst/>
            <a:gdLst>
              <a:gd name="T0" fmla="*/ 0 w 489"/>
              <a:gd name="T1" fmla="*/ 0 h 379"/>
              <a:gd name="T2" fmla="*/ 359383 w 489"/>
              <a:gd name="T3" fmla="*/ 0 h 379"/>
              <a:gd name="T4" fmla="*/ 448539 w 489"/>
              <a:gd name="T5" fmla="*/ 347308 h 379"/>
              <a:gd name="T6" fmla="*/ 0 60000 65536"/>
              <a:gd name="T7" fmla="*/ 0 60000 65536"/>
              <a:gd name="T8" fmla="*/ 0 60000 65536"/>
            </a:gdLst>
            <a:ahLst/>
            <a:cxnLst>
              <a:cxn ang="T6">
                <a:pos x="T0" y="T1"/>
              </a:cxn>
              <a:cxn ang="T7">
                <a:pos x="T2" y="T3"/>
              </a:cxn>
              <a:cxn ang="T8">
                <a:pos x="T4" y="T5"/>
              </a:cxn>
            </a:cxnLst>
            <a:rect l="0" t="0" r="r" b="b"/>
            <a:pathLst>
              <a:path w="489" h="379">
                <a:moveTo>
                  <a:pt x="0" y="0"/>
                </a:moveTo>
                <a:lnTo>
                  <a:pt x="391" y="0"/>
                </a:lnTo>
                <a:lnTo>
                  <a:pt x="488" y="378"/>
                </a:lnTo>
              </a:path>
            </a:pathLst>
          </a:custGeom>
          <a:noFill/>
          <a:ln w="3528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22860" rIns="45720" bIns="22860"/>
          <a:lstStyle/>
          <a:p>
            <a:endParaRPr lang="en-US" sz="2000">
              <a:latin typeface="Aparajita" pitchFamily="34" charset="0"/>
              <a:cs typeface="Aparajita" pitchFamily="34" charset="0"/>
            </a:endParaRPr>
          </a:p>
        </p:txBody>
      </p:sp>
      <p:sp>
        <p:nvSpPr>
          <p:cNvPr id="4604" name="Freeform 508"/>
          <p:cNvSpPr>
            <a:spLocks noChangeArrowheads="1"/>
          </p:cNvSpPr>
          <p:nvPr/>
        </p:nvSpPr>
        <p:spPr bwMode="auto">
          <a:xfrm>
            <a:off x="7236606" y="4358482"/>
            <a:ext cx="225484" cy="173831"/>
          </a:xfrm>
          <a:custGeom>
            <a:avLst/>
            <a:gdLst>
              <a:gd name="T0" fmla="*/ 0 w 490"/>
              <a:gd name="T1" fmla="*/ 0 h 380"/>
              <a:gd name="T2" fmla="*/ 87139 w 490"/>
              <a:gd name="T3" fmla="*/ 347311 h 380"/>
              <a:gd name="T4" fmla="*/ 448538 w 490"/>
              <a:gd name="T5" fmla="*/ 347311 h 380"/>
              <a:gd name="T6" fmla="*/ 0 60000 65536"/>
              <a:gd name="T7" fmla="*/ 0 60000 65536"/>
              <a:gd name="T8" fmla="*/ 0 60000 65536"/>
            </a:gdLst>
            <a:ahLst/>
            <a:cxnLst>
              <a:cxn ang="T6">
                <a:pos x="T0" y="T1"/>
              </a:cxn>
              <a:cxn ang="T7">
                <a:pos x="T2" y="T3"/>
              </a:cxn>
              <a:cxn ang="T8">
                <a:pos x="T4" y="T5"/>
              </a:cxn>
            </a:cxnLst>
            <a:rect l="0" t="0" r="r" b="b"/>
            <a:pathLst>
              <a:path w="490" h="380">
                <a:moveTo>
                  <a:pt x="0" y="0"/>
                </a:moveTo>
                <a:lnTo>
                  <a:pt x="95" y="379"/>
                </a:lnTo>
                <a:lnTo>
                  <a:pt x="489" y="379"/>
                </a:lnTo>
              </a:path>
            </a:pathLst>
          </a:custGeom>
          <a:noFill/>
          <a:ln w="3528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22860" rIns="45720" bIns="22860"/>
          <a:lstStyle/>
          <a:p>
            <a:endParaRPr lang="en-US" sz="2000">
              <a:latin typeface="Aparajita" pitchFamily="34" charset="0"/>
              <a:cs typeface="Aparajita" pitchFamily="34" charset="0"/>
            </a:endParaRPr>
          </a:p>
        </p:txBody>
      </p:sp>
      <p:sp>
        <p:nvSpPr>
          <p:cNvPr id="4605" name="Line 509"/>
          <p:cNvSpPr>
            <a:spLocks noChangeShapeType="1"/>
          </p:cNvSpPr>
          <p:nvPr/>
        </p:nvSpPr>
        <p:spPr bwMode="auto">
          <a:xfrm>
            <a:off x="7876536" y="4532313"/>
            <a:ext cx="617698" cy="2382"/>
          </a:xfrm>
          <a:prstGeom prst="line">
            <a:avLst/>
          </a:prstGeom>
          <a:noFill/>
          <a:ln w="3528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tIns="22860" rIns="45720" bIns="22860"/>
          <a:lstStyle/>
          <a:p>
            <a:pPr defTabSz="914217">
              <a:defRPr/>
            </a:pPr>
            <a:endParaRPr lang="en-US" sz="2000">
              <a:latin typeface="Aparajita" pitchFamily="34" charset="0"/>
              <a:cs typeface="Aparajita" pitchFamily="34" charset="0"/>
            </a:endParaRPr>
          </a:p>
        </p:txBody>
      </p:sp>
      <p:sp>
        <p:nvSpPr>
          <p:cNvPr id="4606" name="Freeform 510"/>
          <p:cNvSpPr>
            <a:spLocks noChangeArrowheads="1"/>
          </p:cNvSpPr>
          <p:nvPr/>
        </p:nvSpPr>
        <p:spPr bwMode="auto">
          <a:xfrm>
            <a:off x="8707014" y="4532313"/>
            <a:ext cx="257242" cy="161925"/>
          </a:xfrm>
          <a:custGeom>
            <a:avLst/>
            <a:gdLst>
              <a:gd name="T0" fmla="*/ 0 w 558"/>
              <a:gd name="T1" fmla="*/ 0 h 354"/>
              <a:gd name="T2" fmla="*/ 359417 w 558"/>
              <a:gd name="T3" fmla="*/ 0 h 354"/>
              <a:gd name="T4" fmla="*/ 513321 w 558"/>
              <a:gd name="T5" fmla="*/ 323018 h 354"/>
              <a:gd name="T6" fmla="*/ 0 60000 65536"/>
              <a:gd name="T7" fmla="*/ 0 60000 65536"/>
              <a:gd name="T8" fmla="*/ 0 60000 65536"/>
            </a:gdLst>
            <a:ahLst/>
            <a:cxnLst>
              <a:cxn ang="T6">
                <a:pos x="T0" y="T1"/>
              </a:cxn>
              <a:cxn ang="T7">
                <a:pos x="T2" y="T3"/>
              </a:cxn>
              <a:cxn ang="T8">
                <a:pos x="T4" y="T5"/>
              </a:cxn>
            </a:cxnLst>
            <a:rect l="0" t="0" r="r" b="b"/>
            <a:pathLst>
              <a:path w="558" h="354">
                <a:moveTo>
                  <a:pt x="0" y="0"/>
                </a:moveTo>
                <a:lnTo>
                  <a:pt x="390" y="0"/>
                </a:lnTo>
                <a:lnTo>
                  <a:pt x="557" y="353"/>
                </a:lnTo>
              </a:path>
            </a:pathLst>
          </a:custGeom>
          <a:noFill/>
          <a:ln w="3528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22860" rIns="45720" bIns="22860"/>
          <a:lstStyle/>
          <a:p>
            <a:endParaRPr lang="en-US" sz="2000">
              <a:latin typeface="Aparajita" pitchFamily="34" charset="0"/>
              <a:cs typeface="Aparajita" pitchFamily="34" charset="0"/>
            </a:endParaRPr>
          </a:p>
        </p:txBody>
      </p:sp>
      <p:sp>
        <p:nvSpPr>
          <p:cNvPr id="4607" name="Line 511"/>
          <p:cNvSpPr>
            <a:spLocks noChangeShapeType="1"/>
          </p:cNvSpPr>
          <p:nvPr/>
        </p:nvSpPr>
        <p:spPr bwMode="auto">
          <a:xfrm>
            <a:off x="9118284" y="5026025"/>
            <a:ext cx="235011" cy="500063"/>
          </a:xfrm>
          <a:prstGeom prst="line">
            <a:avLst/>
          </a:prstGeom>
          <a:noFill/>
          <a:ln w="3528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tIns="22860" rIns="45720" bIns="22860"/>
          <a:lstStyle/>
          <a:p>
            <a:pPr defTabSz="914217">
              <a:defRPr/>
            </a:pPr>
            <a:endParaRPr lang="en-US" sz="2000">
              <a:latin typeface="Aparajita" pitchFamily="34" charset="0"/>
              <a:cs typeface="Aparajita" pitchFamily="34" charset="0"/>
            </a:endParaRPr>
          </a:p>
        </p:txBody>
      </p:sp>
      <p:sp>
        <p:nvSpPr>
          <p:cNvPr id="4608" name="Freeform 512"/>
          <p:cNvSpPr>
            <a:spLocks noChangeArrowheads="1"/>
          </p:cNvSpPr>
          <p:nvPr/>
        </p:nvSpPr>
        <p:spPr bwMode="auto">
          <a:xfrm>
            <a:off x="9434279" y="5692775"/>
            <a:ext cx="258830" cy="161925"/>
          </a:xfrm>
          <a:custGeom>
            <a:avLst/>
            <a:gdLst>
              <a:gd name="T0" fmla="*/ 0 w 563"/>
              <a:gd name="T1" fmla="*/ 0 h 354"/>
              <a:gd name="T2" fmla="*/ 149136 w 563"/>
              <a:gd name="T3" fmla="*/ 323018 h 354"/>
              <a:gd name="T4" fmla="*/ 517371 w 563"/>
              <a:gd name="T5" fmla="*/ 323018 h 354"/>
              <a:gd name="T6" fmla="*/ 0 60000 65536"/>
              <a:gd name="T7" fmla="*/ 0 60000 65536"/>
              <a:gd name="T8" fmla="*/ 0 60000 65536"/>
            </a:gdLst>
            <a:ahLst/>
            <a:cxnLst>
              <a:cxn ang="T6">
                <a:pos x="T0" y="T1"/>
              </a:cxn>
              <a:cxn ang="T7">
                <a:pos x="T2" y="T3"/>
              </a:cxn>
              <a:cxn ang="T8">
                <a:pos x="T4" y="T5"/>
              </a:cxn>
            </a:cxnLst>
            <a:rect l="0" t="0" r="r" b="b"/>
            <a:pathLst>
              <a:path w="563" h="354">
                <a:moveTo>
                  <a:pt x="0" y="0"/>
                </a:moveTo>
                <a:lnTo>
                  <a:pt x="162" y="353"/>
                </a:lnTo>
                <a:lnTo>
                  <a:pt x="562" y="353"/>
                </a:lnTo>
              </a:path>
            </a:pathLst>
          </a:custGeom>
          <a:noFill/>
          <a:ln w="3528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22860" rIns="45720" bIns="22860"/>
          <a:lstStyle/>
          <a:p>
            <a:endParaRPr lang="en-US" sz="2000">
              <a:latin typeface="Aparajita" pitchFamily="34" charset="0"/>
              <a:cs typeface="Aparajita" pitchFamily="34" charset="0"/>
            </a:endParaRPr>
          </a:p>
        </p:txBody>
      </p:sp>
      <p:sp>
        <p:nvSpPr>
          <p:cNvPr id="4609" name="Line 513"/>
          <p:cNvSpPr>
            <a:spLocks noChangeShapeType="1"/>
          </p:cNvSpPr>
          <p:nvPr/>
        </p:nvSpPr>
        <p:spPr bwMode="auto">
          <a:xfrm>
            <a:off x="9994812" y="5854700"/>
            <a:ext cx="459701" cy="1588"/>
          </a:xfrm>
          <a:prstGeom prst="line">
            <a:avLst/>
          </a:prstGeom>
          <a:noFill/>
          <a:ln w="3528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tIns="22860" rIns="45720" bIns="22860"/>
          <a:lstStyle/>
          <a:p>
            <a:pPr defTabSz="914217">
              <a:defRPr/>
            </a:pPr>
            <a:endParaRPr lang="en-US" sz="2000">
              <a:latin typeface="Aparajita" pitchFamily="34" charset="0"/>
              <a:cs typeface="Aparajita" pitchFamily="34" charset="0"/>
            </a:endParaRPr>
          </a:p>
        </p:txBody>
      </p:sp>
      <p:sp>
        <p:nvSpPr>
          <p:cNvPr id="4610" name="Freeform 514"/>
          <p:cNvSpPr>
            <a:spLocks noChangeArrowheads="1"/>
          </p:cNvSpPr>
          <p:nvPr/>
        </p:nvSpPr>
        <p:spPr bwMode="auto">
          <a:xfrm>
            <a:off x="2441901" y="1926432"/>
            <a:ext cx="836037" cy="1219200"/>
          </a:xfrm>
          <a:custGeom>
            <a:avLst/>
            <a:gdLst>
              <a:gd name="T0" fmla="*/ 1820 w 1821"/>
              <a:gd name="T1" fmla="*/ 912 h 2656"/>
              <a:gd name="T2" fmla="*/ 1820 w 1821"/>
              <a:gd name="T3" fmla="*/ 912 h 2656"/>
              <a:gd name="T4" fmla="*/ 910 w 1821"/>
              <a:gd name="T5" fmla="*/ 2655 h 2656"/>
              <a:gd name="T6" fmla="*/ 910 w 1821"/>
              <a:gd name="T7" fmla="*/ 2655 h 2656"/>
              <a:gd name="T8" fmla="*/ 0 w 1821"/>
              <a:gd name="T9" fmla="*/ 912 h 2656"/>
              <a:gd name="T10" fmla="*/ 0 w 1821"/>
              <a:gd name="T11" fmla="*/ 912 h 2656"/>
              <a:gd name="T12" fmla="*/ 910 w 1821"/>
              <a:gd name="T13" fmla="*/ 0 h 2656"/>
              <a:gd name="T14" fmla="*/ 910 w 1821"/>
              <a:gd name="T15" fmla="*/ 0 h 2656"/>
              <a:gd name="T16" fmla="*/ 1820 w 1821"/>
              <a:gd name="T17" fmla="*/ 912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1" h="2656">
                <a:moveTo>
                  <a:pt x="1820" y="912"/>
                </a:moveTo>
                <a:lnTo>
                  <a:pt x="1820" y="912"/>
                </a:lnTo>
                <a:cubicBezTo>
                  <a:pt x="1820" y="1634"/>
                  <a:pt x="910" y="2655"/>
                  <a:pt x="910" y="2655"/>
                </a:cubicBezTo>
                <a:lnTo>
                  <a:pt x="910" y="2655"/>
                </a:lnTo>
                <a:cubicBezTo>
                  <a:pt x="910" y="2655"/>
                  <a:pt x="0" y="1618"/>
                  <a:pt x="0" y="912"/>
                </a:cubicBezTo>
                <a:lnTo>
                  <a:pt x="0" y="912"/>
                </a:lnTo>
                <a:cubicBezTo>
                  <a:pt x="0" y="408"/>
                  <a:pt x="407" y="0"/>
                  <a:pt x="910" y="0"/>
                </a:cubicBezTo>
                <a:lnTo>
                  <a:pt x="910" y="0"/>
                </a:lnTo>
                <a:cubicBezTo>
                  <a:pt x="1413" y="0"/>
                  <a:pt x="1820" y="408"/>
                  <a:pt x="1820" y="912"/>
                </a:cubicBezTo>
              </a:path>
            </a:pathLst>
          </a:custGeom>
          <a:solidFill>
            <a:schemeClr val="accent1"/>
          </a:solidFill>
          <a:ln>
            <a:noFill/>
          </a:ln>
          <a:effectLst/>
        </p:spPr>
        <p:txBody>
          <a:bodyPr wrap="none" lIns="45720" tIns="22860" rIns="45720" bIns="22860" anchor="ctr"/>
          <a:lstStyle/>
          <a:p>
            <a:pPr defTabSz="914217">
              <a:defRPr/>
            </a:pPr>
            <a:endParaRPr lang="en-US" sz="2000">
              <a:latin typeface="Aparajita" pitchFamily="34" charset="0"/>
              <a:cs typeface="Aparajita" pitchFamily="34" charset="0"/>
            </a:endParaRPr>
          </a:p>
        </p:txBody>
      </p:sp>
      <p:sp>
        <p:nvSpPr>
          <p:cNvPr id="4611" name="Freeform 515"/>
          <p:cNvSpPr>
            <a:spLocks noChangeArrowheads="1"/>
          </p:cNvSpPr>
          <p:nvPr/>
        </p:nvSpPr>
        <p:spPr bwMode="auto">
          <a:xfrm>
            <a:off x="2858729" y="1926432"/>
            <a:ext cx="419209" cy="1219200"/>
          </a:xfrm>
          <a:custGeom>
            <a:avLst/>
            <a:gdLst>
              <a:gd name="T0" fmla="*/ 0 w 911"/>
              <a:gd name="T1" fmla="*/ 0 h 2656"/>
              <a:gd name="T2" fmla="*/ 0 w 911"/>
              <a:gd name="T3" fmla="*/ 2655 h 2656"/>
              <a:gd name="T4" fmla="*/ 0 w 911"/>
              <a:gd name="T5" fmla="*/ 2655 h 2656"/>
              <a:gd name="T6" fmla="*/ 910 w 911"/>
              <a:gd name="T7" fmla="*/ 912 h 2656"/>
              <a:gd name="T8" fmla="*/ 910 w 911"/>
              <a:gd name="T9" fmla="*/ 912 h 2656"/>
              <a:gd name="T10" fmla="*/ 0 w 911"/>
              <a:gd name="T11" fmla="*/ 0 h 2656"/>
            </a:gdLst>
            <a:ahLst/>
            <a:cxnLst>
              <a:cxn ang="0">
                <a:pos x="T0" y="T1"/>
              </a:cxn>
              <a:cxn ang="0">
                <a:pos x="T2" y="T3"/>
              </a:cxn>
              <a:cxn ang="0">
                <a:pos x="T4" y="T5"/>
              </a:cxn>
              <a:cxn ang="0">
                <a:pos x="T6" y="T7"/>
              </a:cxn>
              <a:cxn ang="0">
                <a:pos x="T8" y="T9"/>
              </a:cxn>
              <a:cxn ang="0">
                <a:pos x="T10" y="T11"/>
              </a:cxn>
            </a:cxnLst>
            <a:rect l="0" t="0" r="r" b="b"/>
            <a:pathLst>
              <a:path w="911" h="2656">
                <a:moveTo>
                  <a:pt x="0" y="0"/>
                </a:moveTo>
                <a:lnTo>
                  <a:pt x="0" y="2655"/>
                </a:lnTo>
                <a:lnTo>
                  <a:pt x="0" y="2655"/>
                </a:lnTo>
                <a:cubicBezTo>
                  <a:pt x="0" y="2655"/>
                  <a:pt x="910" y="1634"/>
                  <a:pt x="910" y="912"/>
                </a:cubicBezTo>
                <a:lnTo>
                  <a:pt x="910" y="912"/>
                </a:lnTo>
                <a:cubicBezTo>
                  <a:pt x="910" y="408"/>
                  <a:pt x="503" y="0"/>
                  <a:pt x="0" y="0"/>
                </a:cubicBezTo>
              </a:path>
            </a:pathLst>
          </a:custGeom>
          <a:solidFill>
            <a:schemeClr val="accent1">
              <a:lumMod val="75000"/>
            </a:schemeClr>
          </a:solidFill>
          <a:ln>
            <a:noFill/>
          </a:ln>
          <a:effectLst/>
        </p:spPr>
        <p:txBody>
          <a:bodyPr wrap="none" lIns="45720" tIns="22860" rIns="45720" bIns="22860" anchor="ctr"/>
          <a:lstStyle/>
          <a:p>
            <a:pPr defTabSz="914217">
              <a:defRPr/>
            </a:pPr>
            <a:endParaRPr lang="en-US" sz="2000">
              <a:latin typeface="Aparajita" pitchFamily="34" charset="0"/>
              <a:cs typeface="Aparajita" pitchFamily="34" charset="0"/>
            </a:endParaRPr>
          </a:p>
        </p:txBody>
      </p:sp>
      <p:sp>
        <p:nvSpPr>
          <p:cNvPr id="4612" name="Freeform 516"/>
          <p:cNvSpPr>
            <a:spLocks noChangeArrowheads="1"/>
          </p:cNvSpPr>
          <p:nvPr/>
        </p:nvSpPr>
        <p:spPr bwMode="auto">
          <a:xfrm>
            <a:off x="2545116" y="2029619"/>
            <a:ext cx="627226" cy="627856"/>
          </a:xfrm>
          <a:custGeom>
            <a:avLst/>
            <a:gdLst>
              <a:gd name="T0" fmla="*/ 1254323 w 1367"/>
              <a:gd name="T1" fmla="*/ 628539 h 1366"/>
              <a:gd name="T2" fmla="*/ 1254323 w 1367"/>
              <a:gd name="T3" fmla="*/ 628539 h 1366"/>
              <a:gd name="T4" fmla="*/ 627161 w 1367"/>
              <a:gd name="T5" fmla="*/ 1254322 h 1366"/>
              <a:gd name="T6" fmla="*/ 627161 w 1367"/>
              <a:gd name="T7" fmla="*/ 1254322 h 1366"/>
              <a:gd name="T8" fmla="*/ 0 w 1367"/>
              <a:gd name="T9" fmla="*/ 628539 h 1366"/>
              <a:gd name="T10" fmla="*/ 0 w 1367"/>
              <a:gd name="T11" fmla="*/ 628539 h 1366"/>
              <a:gd name="T12" fmla="*/ 627161 w 1367"/>
              <a:gd name="T13" fmla="*/ 0 h 1366"/>
              <a:gd name="T14" fmla="*/ 627161 w 1367"/>
              <a:gd name="T15" fmla="*/ 0 h 1366"/>
              <a:gd name="T16" fmla="*/ 1254323 w 1367"/>
              <a:gd name="T17" fmla="*/ 628539 h 13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67" h="1366">
                <a:moveTo>
                  <a:pt x="1366" y="684"/>
                </a:moveTo>
                <a:lnTo>
                  <a:pt x="1366" y="684"/>
                </a:lnTo>
                <a:cubicBezTo>
                  <a:pt x="1366" y="1060"/>
                  <a:pt x="1060" y="1365"/>
                  <a:pt x="683" y="1365"/>
                </a:cubicBezTo>
                <a:cubicBezTo>
                  <a:pt x="306" y="1365"/>
                  <a:pt x="0" y="1060"/>
                  <a:pt x="0" y="684"/>
                </a:cubicBezTo>
                <a:cubicBezTo>
                  <a:pt x="0" y="306"/>
                  <a:pt x="306" y="0"/>
                  <a:pt x="683" y="0"/>
                </a:cubicBezTo>
                <a:cubicBezTo>
                  <a:pt x="1060" y="0"/>
                  <a:pt x="1366" y="306"/>
                  <a:pt x="1366" y="684"/>
                </a:cubicBezTo>
              </a:path>
            </a:pathLst>
          </a:custGeom>
          <a:solidFill>
            <a:srgbClr val="FFFFF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45720" tIns="22860" rIns="45720" bIns="22860" anchor="ctr"/>
          <a:lstStyle/>
          <a:p>
            <a:endParaRPr lang="en-US" sz="2000">
              <a:latin typeface="Aparajita" pitchFamily="34" charset="0"/>
              <a:cs typeface="Aparajita" pitchFamily="34" charset="0"/>
            </a:endParaRPr>
          </a:p>
        </p:txBody>
      </p:sp>
      <p:sp>
        <p:nvSpPr>
          <p:cNvPr id="4613" name="Freeform 517"/>
          <p:cNvSpPr>
            <a:spLocks noChangeArrowheads="1"/>
          </p:cNvSpPr>
          <p:nvPr/>
        </p:nvSpPr>
        <p:spPr bwMode="auto">
          <a:xfrm>
            <a:off x="2814268" y="2183607"/>
            <a:ext cx="78601" cy="285750"/>
          </a:xfrm>
          <a:custGeom>
            <a:avLst/>
            <a:gdLst>
              <a:gd name="T0" fmla="*/ 0 w 171"/>
              <a:gd name="T1" fmla="*/ 129 h 622"/>
              <a:gd name="T2" fmla="*/ 0 w 171"/>
              <a:gd name="T3" fmla="*/ 129 h 622"/>
              <a:gd name="T4" fmla="*/ 19 w 171"/>
              <a:gd name="T5" fmla="*/ 93 h 622"/>
              <a:gd name="T6" fmla="*/ 107 w 171"/>
              <a:gd name="T7" fmla="*/ 8 h 622"/>
              <a:gd name="T8" fmla="*/ 107 w 171"/>
              <a:gd name="T9" fmla="*/ 8 h 622"/>
              <a:gd name="T10" fmla="*/ 130 w 171"/>
              <a:gd name="T11" fmla="*/ 0 h 622"/>
              <a:gd name="T12" fmla="*/ 130 w 171"/>
              <a:gd name="T13" fmla="*/ 0 h 622"/>
              <a:gd name="T14" fmla="*/ 157 w 171"/>
              <a:gd name="T15" fmla="*/ 8 h 622"/>
              <a:gd name="T16" fmla="*/ 157 w 171"/>
              <a:gd name="T17" fmla="*/ 8 h 622"/>
              <a:gd name="T18" fmla="*/ 170 w 171"/>
              <a:gd name="T19" fmla="*/ 29 h 622"/>
              <a:gd name="T20" fmla="*/ 170 w 171"/>
              <a:gd name="T21" fmla="*/ 592 h 622"/>
              <a:gd name="T22" fmla="*/ 170 w 171"/>
              <a:gd name="T23" fmla="*/ 592 h 622"/>
              <a:gd name="T24" fmla="*/ 157 w 171"/>
              <a:gd name="T25" fmla="*/ 614 h 622"/>
              <a:gd name="T26" fmla="*/ 157 w 171"/>
              <a:gd name="T27" fmla="*/ 614 h 622"/>
              <a:gd name="T28" fmla="*/ 125 w 171"/>
              <a:gd name="T29" fmla="*/ 621 h 622"/>
              <a:gd name="T30" fmla="*/ 125 w 171"/>
              <a:gd name="T31" fmla="*/ 621 h 622"/>
              <a:gd name="T32" fmla="*/ 92 w 171"/>
              <a:gd name="T33" fmla="*/ 614 h 622"/>
              <a:gd name="T34" fmla="*/ 92 w 171"/>
              <a:gd name="T35" fmla="*/ 614 h 622"/>
              <a:gd name="T36" fmla="*/ 79 w 171"/>
              <a:gd name="T37" fmla="*/ 592 h 622"/>
              <a:gd name="T38" fmla="*/ 79 w 171"/>
              <a:gd name="T39" fmla="*/ 120 h 622"/>
              <a:gd name="T40" fmla="*/ 50 w 171"/>
              <a:gd name="T41" fmla="*/ 156 h 622"/>
              <a:gd name="T42" fmla="*/ 50 w 171"/>
              <a:gd name="T43" fmla="*/ 156 h 622"/>
              <a:gd name="T44" fmla="*/ 31 w 171"/>
              <a:gd name="T45" fmla="*/ 165 h 622"/>
              <a:gd name="T46" fmla="*/ 31 w 171"/>
              <a:gd name="T47" fmla="*/ 165 h 622"/>
              <a:gd name="T48" fmla="*/ 9 w 171"/>
              <a:gd name="T49" fmla="*/ 154 h 622"/>
              <a:gd name="T50" fmla="*/ 9 w 171"/>
              <a:gd name="T51" fmla="*/ 154 h 622"/>
              <a:gd name="T52" fmla="*/ 0 w 171"/>
              <a:gd name="T53" fmla="*/ 129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1" h="622">
                <a:moveTo>
                  <a:pt x="0" y="129"/>
                </a:moveTo>
                <a:lnTo>
                  <a:pt x="0" y="129"/>
                </a:lnTo>
                <a:cubicBezTo>
                  <a:pt x="0" y="114"/>
                  <a:pt x="8" y="102"/>
                  <a:pt x="19" y="93"/>
                </a:cubicBezTo>
                <a:lnTo>
                  <a:pt x="107" y="8"/>
                </a:lnTo>
                <a:lnTo>
                  <a:pt x="107" y="8"/>
                </a:lnTo>
                <a:cubicBezTo>
                  <a:pt x="113" y="3"/>
                  <a:pt x="120" y="0"/>
                  <a:pt x="130" y="0"/>
                </a:cubicBezTo>
                <a:lnTo>
                  <a:pt x="130" y="0"/>
                </a:lnTo>
                <a:cubicBezTo>
                  <a:pt x="141" y="0"/>
                  <a:pt x="150" y="3"/>
                  <a:pt x="157" y="8"/>
                </a:cubicBezTo>
                <a:lnTo>
                  <a:pt x="157" y="8"/>
                </a:lnTo>
                <a:cubicBezTo>
                  <a:pt x="166" y="13"/>
                  <a:pt x="170" y="20"/>
                  <a:pt x="170" y="29"/>
                </a:cubicBezTo>
                <a:lnTo>
                  <a:pt x="170" y="592"/>
                </a:lnTo>
                <a:lnTo>
                  <a:pt x="170" y="592"/>
                </a:lnTo>
                <a:cubicBezTo>
                  <a:pt x="170" y="601"/>
                  <a:pt x="166" y="608"/>
                  <a:pt x="157" y="614"/>
                </a:cubicBezTo>
                <a:lnTo>
                  <a:pt x="157" y="614"/>
                </a:lnTo>
                <a:cubicBezTo>
                  <a:pt x="147" y="618"/>
                  <a:pt x="136" y="621"/>
                  <a:pt x="125" y="621"/>
                </a:cubicBezTo>
                <a:lnTo>
                  <a:pt x="125" y="621"/>
                </a:lnTo>
                <a:cubicBezTo>
                  <a:pt x="113" y="621"/>
                  <a:pt x="101" y="618"/>
                  <a:pt x="92" y="614"/>
                </a:cubicBezTo>
                <a:lnTo>
                  <a:pt x="92" y="614"/>
                </a:lnTo>
                <a:cubicBezTo>
                  <a:pt x="84" y="608"/>
                  <a:pt x="79" y="601"/>
                  <a:pt x="79" y="592"/>
                </a:cubicBezTo>
                <a:lnTo>
                  <a:pt x="79" y="120"/>
                </a:lnTo>
                <a:lnTo>
                  <a:pt x="50" y="156"/>
                </a:lnTo>
                <a:lnTo>
                  <a:pt x="50" y="156"/>
                </a:lnTo>
                <a:cubicBezTo>
                  <a:pt x="44" y="163"/>
                  <a:pt x="38" y="165"/>
                  <a:pt x="31" y="165"/>
                </a:cubicBezTo>
                <a:lnTo>
                  <a:pt x="31" y="165"/>
                </a:lnTo>
                <a:cubicBezTo>
                  <a:pt x="24" y="165"/>
                  <a:pt x="16" y="161"/>
                  <a:pt x="9" y="154"/>
                </a:cubicBezTo>
                <a:lnTo>
                  <a:pt x="9" y="154"/>
                </a:lnTo>
                <a:cubicBezTo>
                  <a:pt x="3" y="146"/>
                  <a:pt x="0" y="138"/>
                  <a:pt x="0" y="129"/>
                </a:cubicBezTo>
              </a:path>
            </a:pathLst>
          </a:custGeom>
          <a:solidFill>
            <a:schemeClr val="accent1"/>
          </a:solidFill>
          <a:ln>
            <a:noFill/>
          </a:ln>
          <a:effectLst/>
        </p:spPr>
        <p:txBody>
          <a:bodyPr wrap="none" lIns="45720" tIns="22860" rIns="45720" bIns="22860" anchor="ctr"/>
          <a:lstStyle/>
          <a:p>
            <a:pPr defTabSz="914217">
              <a:defRPr/>
            </a:pPr>
            <a:endParaRPr lang="en-US" sz="2000">
              <a:latin typeface="Aparajita" pitchFamily="34" charset="0"/>
              <a:cs typeface="Aparajita" pitchFamily="34" charset="0"/>
            </a:endParaRPr>
          </a:p>
        </p:txBody>
      </p:sp>
      <p:sp>
        <p:nvSpPr>
          <p:cNvPr id="4614" name="Freeform 518"/>
          <p:cNvSpPr>
            <a:spLocks noChangeArrowheads="1"/>
          </p:cNvSpPr>
          <p:nvPr/>
        </p:nvSpPr>
        <p:spPr bwMode="auto">
          <a:xfrm>
            <a:off x="7917779" y="3293269"/>
            <a:ext cx="836036" cy="1219200"/>
          </a:xfrm>
          <a:custGeom>
            <a:avLst/>
            <a:gdLst>
              <a:gd name="T0" fmla="*/ 1821 w 1822"/>
              <a:gd name="T1" fmla="*/ 911 h 2656"/>
              <a:gd name="T2" fmla="*/ 1821 w 1822"/>
              <a:gd name="T3" fmla="*/ 911 h 2656"/>
              <a:gd name="T4" fmla="*/ 909 w 1822"/>
              <a:gd name="T5" fmla="*/ 2655 h 2656"/>
              <a:gd name="T6" fmla="*/ 909 w 1822"/>
              <a:gd name="T7" fmla="*/ 2655 h 2656"/>
              <a:gd name="T8" fmla="*/ 0 w 1822"/>
              <a:gd name="T9" fmla="*/ 911 h 2656"/>
              <a:gd name="T10" fmla="*/ 0 w 1822"/>
              <a:gd name="T11" fmla="*/ 911 h 2656"/>
              <a:gd name="T12" fmla="*/ 909 w 1822"/>
              <a:gd name="T13" fmla="*/ 0 h 2656"/>
              <a:gd name="T14" fmla="*/ 909 w 1822"/>
              <a:gd name="T15" fmla="*/ 0 h 2656"/>
              <a:gd name="T16" fmla="*/ 1821 w 1822"/>
              <a:gd name="T17" fmla="*/ 911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2" h="2656">
                <a:moveTo>
                  <a:pt x="1821" y="911"/>
                </a:moveTo>
                <a:lnTo>
                  <a:pt x="1821" y="911"/>
                </a:lnTo>
                <a:cubicBezTo>
                  <a:pt x="1821" y="1633"/>
                  <a:pt x="909" y="2655"/>
                  <a:pt x="909" y="2655"/>
                </a:cubicBezTo>
                <a:lnTo>
                  <a:pt x="909" y="2655"/>
                </a:lnTo>
                <a:cubicBezTo>
                  <a:pt x="909" y="2655"/>
                  <a:pt x="0" y="1617"/>
                  <a:pt x="0" y="911"/>
                </a:cubicBezTo>
                <a:lnTo>
                  <a:pt x="0" y="911"/>
                </a:lnTo>
                <a:cubicBezTo>
                  <a:pt x="0" y="409"/>
                  <a:pt x="407" y="0"/>
                  <a:pt x="909" y="0"/>
                </a:cubicBezTo>
                <a:lnTo>
                  <a:pt x="909" y="0"/>
                </a:lnTo>
                <a:cubicBezTo>
                  <a:pt x="1413" y="0"/>
                  <a:pt x="1821" y="409"/>
                  <a:pt x="1821" y="911"/>
                </a:cubicBezTo>
              </a:path>
            </a:pathLst>
          </a:custGeom>
          <a:solidFill>
            <a:schemeClr val="accent4"/>
          </a:solidFill>
          <a:ln>
            <a:noFill/>
          </a:ln>
          <a:effectLst/>
        </p:spPr>
        <p:txBody>
          <a:bodyPr wrap="none" lIns="45720" tIns="22860" rIns="45720" bIns="22860" anchor="ctr"/>
          <a:lstStyle/>
          <a:p>
            <a:pPr defTabSz="914217">
              <a:defRPr/>
            </a:pPr>
            <a:endParaRPr lang="en-US" sz="2000">
              <a:latin typeface="Aparajita" pitchFamily="34" charset="0"/>
              <a:cs typeface="Aparajita" pitchFamily="34" charset="0"/>
            </a:endParaRPr>
          </a:p>
        </p:txBody>
      </p:sp>
      <p:sp>
        <p:nvSpPr>
          <p:cNvPr id="4615" name="Freeform 519"/>
          <p:cNvSpPr>
            <a:spLocks noChangeArrowheads="1"/>
          </p:cNvSpPr>
          <p:nvPr/>
        </p:nvSpPr>
        <p:spPr bwMode="auto">
          <a:xfrm>
            <a:off x="8334606" y="3293269"/>
            <a:ext cx="419209" cy="1219200"/>
          </a:xfrm>
          <a:custGeom>
            <a:avLst/>
            <a:gdLst>
              <a:gd name="T0" fmla="*/ 0 w 913"/>
              <a:gd name="T1" fmla="*/ 0 h 2656"/>
              <a:gd name="T2" fmla="*/ 0 w 913"/>
              <a:gd name="T3" fmla="*/ 2655 h 2656"/>
              <a:gd name="T4" fmla="*/ 0 w 913"/>
              <a:gd name="T5" fmla="*/ 2655 h 2656"/>
              <a:gd name="T6" fmla="*/ 912 w 913"/>
              <a:gd name="T7" fmla="*/ 911 h 2656"/>
              <a:gd name="T8" fmla="*/ 912 w 913"/>
              <a:gd name="T9" fmla="*/ 911 h 2656"/>
              <a:gd name="T10" fmla="*/ 0 w 913"/>
              <a:gd name="T11" fmla="*/ 0 h 2656"/>
            </a:gdLst>
            <a:ahLst/>
            <a:cxnLst>
              <a:cxn ang="0">
                <a:pos x="T0" y="T1"/>
              </a:cxn>
              <a:cxn ang="0">
                <a:pos x="T2" y="T3"/>
              </a:cxn>
              <a:cxn ang="0">
                <a:pos x="T4" y="T5"/>
              </a:cxn>
              <a:cxn ang="0">
                <a:pos x="T6" y="T7"/>
              </a:cxn>
              <a:cxn ang="0">
                <a:pos x="T8" y="T9"/>
              </a:cxn>
              <a:cxn ang="0">
                <a:pos x="T10" y="T11"/>
              </a:cxn>
            </a:cxnLst>
            <a:rect l="0" t="0" r="r" b="b"/>
            <a:pathLst>
              <a:path w="913" h="2656">
                <a:moveTo>
                  <a:pt x="0" y="0"/>
                </a:moveTo>
                <a:lnTo>
                  <a:pt x="0" y="2655"/>
                </a:lnTo>
                <a:lnTo>
                  <a:pt x="0" y="2655"/>
                </a:lnTo>
                <a:cubicBezTo>
                  <a:pt x="0" y="2655"/>
                  <a:pt x="912" y="1633"/>
                  <a:pt x="912" y="911"/>
                </a:cubicBezTo>
                <a:lnTo>
                  <a:pt x="912" y="911"/>
                </a:lnTo>
                <a:cubicBezTo>
                  <a:pt x="912" y="409"/>
                  <a:pt x="504" y="0"/>
                  <a:pt x="0" y="0"/>
                </a:cubicBezTo>
              </a:path>
            </a:pathLst>
          </a:custGeom>
          <a:solidFill>
            <a:schemeClr val="accent4">
              <a:lumMod val="75000"/>
            </a:schemeClr>
          </a:solidFill>
          <a:ln>
            <a:noFill/>
          </a:ln>
          <a:effectLst/>
        </p:spPr>
        <p:txBody>
          <a:bodyPr wrap="none" lIns="45720" tIns="22860" rIns="45720" bIns="22860" anchor="ctr"/>
          <a:lstStyle/>
          <a:p>
            <a:pPr defTabSz="914217">
              <a:defRPr/>
            </a:pPr>
            <a:endParaRPr lang="en-US" sz="2000">
              <a:latin typeface="Aparajita" pitchFamily="34" charset="0"/>
              <a:cs typeface="Aparajita" pitchFamily="34" charset="0"/>
            </a:endParaRPr>
          </a:p>
        </p:txBody>
      </p:sp>
      <p:sp>
        <p:nvSpPr>
          <p:cNvPr id="4616" name="Freeform 520"/>
          <p:cNvSpPr>
            <a:spLocks noChangeArrowheads="1"/>
          </p:cNvSpPr>
          <p:nvPr/>
        </p:nvSpPr>
        <p:spPr bwMode="auto">
          <a:xfrm>
            <a:off x="8022581" y="3398838"/>
            <a:ext cx="628020" cy="625475"/>
          </a:xfrm>
          <a:custGeom>
            <a:avLst/>
            <a:gdLst>
              <a:gd name="T0" fmla="*/ 1254321 w 1365"/>
              <a:gd name="T1" fmla="*/ 625596 h 1364"/>
              <a:gd name="T2" fmla="*/ 1254321 w 1365"/>
              <a:gd name="T3" fmla="*/ 625596 h 1364"/>
              <a:gd name="T4" fmla="*/ 626241 w 1365"/>
              <a:gd name="T5" fmla="*/ 1250275 h 1364"/>
              <a:gd name="T6" fmla="*/ 626241 w 1365"/>
              <a:gd name="T7" fmla="*/ 1250275 h 1364"/>
              <a:gd name="T8" fmla="*/ 0 w 1365"/>
              <a:gd name="T9" fmla="*/ 625596 h 1364"/>
              <a:gd name="T10" fmla="*/ 0 w 1365"/>
              <a:gd name="T11" fmla="*/ 625596 h 1364"/>
              <a:gd name="T12" fmla="*/ 626241 w 1365"/>
              <a:gd name="T13" fmla="*/ 0 h 1364"/>
              <a:gd name="T14" fmla="*/ 626241 w 1365"/>
              <a:gd name="T15" fmla="*/ 0 h 1364"/>
              <a:gd name="T16" fmla="*/ 1254321 w 1365"/>
              <a:gd name="T17" fmla="*/ 625596 h 13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65" h="1364">
                <a:moveTo>
                  <a:pt x="1364" y="682"/>
                </a:moveTo>
                <a:lnTo>
                  <a:pt x="1364" y="682"/>
                </a:lnTo>
                <a:cubicBezTo>
                  <a:pt x="1364" y="1059"/>
                  <a:pt x="1058" y="1363"/>
                  <a:pt x="681" y="1363"/>
                </a:cubicBezTo>
                <a:cubicBezTo>
                  <a:pt x="305" y="1363"/>
                  <a:pt x="0" y="1059"/>
                  <a:pt x="0" y="682"/>
                </a:cubicBezTo>
                <a:cubicBezTo>
                  <a:pt x="0" y="306"/>
                  <a:pt x="305" y="0"/>
                  <a:pt x="681" y="0"/>
                </a:cubicBezTo>
                <a:cubicBezTo>
                  <a:pt x="1058" y="0"/>
                  <a:pt x="1364" y="306"/>
                  <a:pt x="1364" y="682"/>
                </a:cubicBezTo>
              </a:path>
            </a:pathLst>
          </a:custGeom>
          <a:solidFill>
            <a:srgbClr val="FFFFF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45720" tIns="22860" rIns="45720" bIns="22860" anchor="ctr"/>
          <a:lstStyle/>
          <a:p>
            <a:endParaRPr lang="en-US" sz="2000">
              <a:latin typeface="Aparajita" pitchFamily="34" charset="0"/>
              <a:cs typeface="Aparajita" pitchFamily="34" charset="0"/>
            </a:endParaRPr>
          </a:p>
        </p:txBody>
      </p:sp>
      <p:sp>
        <p:nvSpPr>
          <p:cNvPr id="4617" name="Freeform 521"/>
          <p:cNvSpPr>
            <a:spLocks noChangeArrowheads="1"/>
          </p:cNvSpPr>
          <p:nvPr/>
        </p:nvSpPr>
        <p:spPr bwMode="auto">
          <a:xfrm>
            <a:off x="8233773" y="3550444"/>
            <a:ext cx="185786" cy="285750"/>
          </a:xfrm>
          <a:custGeom>
            <a:avLst/>
            <a:gdLst>
              <a:gd name="T0" fmla="*/ 0 w 404"/>
              <a:gd name="T1" fmla="*/ 449 h 621"/>
              <a:gd name="T2" fmla="*/ 0 w 404"/>
              <a:gd name="T3" fmla="*/ 449 h 621"/>
              <a:gd name="T4" fmla="*/ 6 w 404"/>
              <a:gd name="T5" fmla="*/ 429 h 621"/>
              <a:gd name="T6" fmla="*/ 211 w 404"/>
              <a:gd name="T7" fmla="*/ 25 h 621"/>
              <a:gd name="T8" fmla="*/ 211 w 404"/>
              <a:gd name="T9" fmla="*/ 25 h 621"/>
              <a:gd name="T10" fmla="*/ 250 w 404"/>
              <a:gd name="T11" fmla="*/ 0 h 621"/>
              <a:gd name="T12" fmla="*/ 250 w 404"/>
              <a:gd name="T13" fmla="*/ 0 h 621"/>
              <a:gd name="T14" fmla="*/ 280 w 404"/>
              <a:gd name="T15" fmla="*/ 10 h 621"/>
              <a:gd name="T16" fmla="*/ 280 w 404"/>
              <a:gd name="T17" fmla="*/ 10 h 621"/>
              <a:gd name="T18" fmla="*/ 295 w 404"/>
              <a:gd name="T19" fmla="*/ 35 h 621"/>
              <a:gd name="T20" fmla="*/ 295 w 404"/>
              <a:gd name="T21" fmla="*/ 35 h 621"/>
              <a:gd name="T22" fmla="*/ 291 w 404"/>
              <a:gd name="T23" fmla="*/ 49 h 621"/>
              <a:gd name="T24" fmla="*/ 116 w 404"/>
              <a:gd name="T25" fmla="*/ 397 h 621"/>
              <a:gd name="T26" fmla="*/ 241 w 404"/>
              <a:gd name="T27" fmla="*/ 397 h 621"/>
              <a:gd name="T28" fmla="*/ 241 w 404"/>
              <a:gd name="T29" fmla="*/ 280 h 621"/>
              <a:gd name="T30" fmla="*/ 241 w 404"/>
              <a:gd name="T31" fmla="*/ 280 h 621"/>
              <a:gd name="T32" fmla="*/ 286 w 404"/>
              <a:gd name="T33" fmla="*/ 251 h 621"/>
              <a:gd name="T34" fmla="*/ 286 w 404"/>
              <a:gd name="T35" fmla="*/ 251 h 621"/>
              <a:gd name="T36" fmla="*/ 317 w 404"/>
              <a:gd name="T37" fmla="*/ 258 h 621"/>
              <a:gd name="T38" fmla="*/ 317 w 404"/>
              <a:gd name="T39" fmla="*/ 258 h 621"/>
              <a:gd name="T40" fmla="*/ 331 w 404"/>
              <a:gd name="T41" fmla="*/ 280 h 621"/>
              <a:gd name="T42" fmla="*/ 331 w 404"/>
              <a:gd name="T43" fmla="*/ 397 h 621"/>
              <a:gd name="T44" fmla="*/ 372 w 404"/>
              <a:gd name="T45" fmla="*/ 397 h 621"/>
              <a:gd name="T46" fmla="*/ 372 w 404"/>
              <a:gd name="T47" fmla="*/ 397 h 621"/>
              <a:gd name="T48" fmla="*/ 394 w 404"/>
              <a:gd name="T49" fmla="*/ 411 h 621"/>
              <a:gd name="T50" fmla="*/ 394 w 404"/>
              <a:gd name="T51" fmla="*/ 411 h 621"/>
              <a:gd name="T52" fmla="*/ 403 w 404"/>
              <a:gd name="T53" fmla="*/ 440 h 621"/>
              <a:gd name="T54" fmla="*/ 403 w 404"/>
              <a:gd name="T55" fmla="*/ 440 h 621"/>
              <a:gd name="T56" fmla="*/ 393 w 404"/>
              <a:gd name="T57" fmla="*/ 469 h 621"/>
              <a:gd name="T58" fmla="*/ 393 w 404"/>
              <a:gd name="T59" fmla="*/ 469 h 621"/>
              <a:gd name="T60" fmla="*/ 372 w 404"/>
              <a:gd name="T61" fmla="*/ 480 h 621"/>
              <a:gd name="T62" fmla="*/ 331 w 404"/>
              <a:gd name="T63" fmla="*/ 480 h 621"/>
              <a:gd name="T64" fmla="*/ 331 w 404"/>
              <a:gd name="T65" fmla="*/ 591 h 621"/>
              <a:gd name="T66" fmla="*/ 331 w 404"/>
              <a:gd name="T67" fmla="*/ 591 h 621"/>
              <a:gd name="T68" fmla="*/ 317 w 404"/>
              <a:gd name="T69" fmla="*/ 613 h 621"/>
              <a:gd name="T70" fmla="*/ 317 w 404"/>
              <a:gd name="T71" fmla="*/ 613 h 621"/>
              <a:gd name="T72" fmla="*/ 286 w 404"/>
              <a:gd name="T73" fmla="*/ 620 h 621"/>
              <a:gd name="T74" fmla="*/ 286 w 404"/>
              <a:gd name="T75" fmla="*/ 620 h 621"/>
              <a:gd name="T76" fmla="*/ 254 w 404"/>
              <a:gd name="T77" fmla="*/ 613 h 621"/>
              <a:gd name="T78" fmla="*/ 254 w 404"/>
              <a:gd name="T79" fmla="*/ 613 h 621"/>
              <a:gd name="T80" fmla="*/ 241 w 404"/>
              <a:gd name="T81" fmla="*/ 591 h 621"/>
              <a:gd name="T82" fmla="*/ 241 w 404"/>
              <a:gd name="T83" fmla="*/ 480 h 621"/>
              <a:gd name="T84" fmla="*/ 32 w 404"/>
              <a:gd name="T85" fmla="*/ 480 h 621"/>
              <a:gd name="T86" fmla="*/ 32 w 404"/>
              <a:gd name="T87" fmla="*/ 480 h 621"/>
              <a:gd name="T88" fmla="*/ 9 w 404"/>
              <a:gd name="T89" fmla="*/ 474 h 621"/>
              <a:gd name="T90" fmla="*/ 9 w 404"/>
              <a:gd name="T91" fmla="*/ 474 h 621"/>
              <a:gd name="T92" fmla="*/ 0 w 404"/>
              <a:gd name="T93" fmla="*/ 449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04" h="621">
                <a:moveTo>
                  <a:pt x="0" y="449"/>
                </a:moveTo>
                <a:lnTo>
                  <a:pt x="0" y="449"/>
                </a:lnTo>
                <a:cubicBezTo>
                  <a:pt x="0" y="441"/>
                  <a:pt x="2" y="435"/>
                  <a:pt x="6" y="429"/>
                </a:cubicBezTo>
                <a:lnTo>
                  <a:pt x="211" y="25"/>
                </a:lnTo>
                <a:lnTo>
                  <a:pt x="211" y="25"/>
                </a:lnTo>
                <a:cubicBezTo>
                  <a:pt x="220" y="8"/>
                  <a:pt x="233" y="0"/>
                  <a:pt x="250" y="0"/>
                </a:cubicBezTo>
                <a:lnTo>
                  <a:pt x="250" y="0"/>
                </a:lnTo>
                <a:cubicBezTo>
                  <a:pt x="259" y="0"/>
                  <a:pt x="270" y="3"/>
                  <a:pt x="280" y="10"/>
                </a:cubicBezTo>
                <a:lnTo>
                  <a:pt x="280" y="10"/>
                </a:lnTo>
                <a:cubicBezTo>
                  <a:pt x="291" y="16"/>
                  <a:pt x="295" y="25"/>
                  <a:pt x="295" y="35"/>
                </a:cubicBezTo>
                <a:lnTo>
                  <a:pt x="295" y="35"/>
                </a:lnTo>
                <a:cubicBezTo>
                  <a:pt x="295" y="38"/>
                  <a:pt x="293" y="42"/>
                  <a:pt x="291" y="49"/>
                </a:cubicBezTo>
                <a:lnTo>
                  <a:pt x="116" y="397"/>
                </a:lnTo>
                <a:lnTo>
                  <a:pt x="241" y="397"/>
                </a:lnTo>
                <a:lnTo>
                  <a:pt x="241" y="280"/>
                </a:lnTo>
                <a:lnTo>
                  <a:pt x="241" y="280"/>
                </a:lnTo>
                <a:cubicBezTo>
                  <a:pt x="241" y="260"/>
                  <a:pt x="255" y="251"/>
                  <a:pt x="286" y="251"/>
                </a:cubicBezTo>
                <a:lnTo>
                  <a:pt x="286" y="251"/>
                </a:lnTo>
                <a:cubicBezTo>
                  <a:pt x="297" y="251"/>
                  <a:pt x="309" y="252"/>
                  <a:pt x="317" y="258"/>
                </a:cubicBezTo>
                <a:lnTo>
                  <a:pt x="317" y="258"/>
                </a:lnTo>
                <a:cubicBezTo>
                  <a:pt x="325" y="262"/>
                  <a:pt x="331" y="269"/>
                  <a:pt x="331" y="280"/>
                </a:cubicBezTo>
                <a:lnTo>
                  <a:pt x="331" y="397"/>
                </a:lnTo>
                <a:lnTo>
                  <a:pt x="372" y="397"/>
                </a:lnTo>
                <a:lnTo>
                  <a:pt x="372" y="397"/>
                </a:lnTo>
                <a:cubicBezTo>
                  <a:pt x="383" y="397"/>
                  <a:pt x="390" y="402"/>
                  <a:pt x="394" y="411"/>
                </a:cubicBezTo>
                <a:lnTo>
                  <a:pt x="394" y="411"/>
                </a:lnTo>
                <a:cubicBezTo>
                  <a:pt x="400" y="417"/>
                  <a:pt x="403" y="428"/>
                  <a:pt x="403" y="440"/>
                </a:cubicBezTo>
                <a:lnTo>
                  <a:pt x="403" y="440"/>
                </a:lnTo>
                <a:cubicBezTo>
                  <a:pt x="403" y="450"/>
                  <a:pt x="400" y="459"/>
                  <a:pt x="393" y="469"/>
                </a:cubicBezTo>
                <a:lnTo>
                  <a:pt x="393" y="469"/>
                </a:lnTo>
                <a:cubicBezTo>
                  <a:pt x="387" y="476"/>
                  <a:pt x="380" y="480"/>
                  <a:pt x="372" y="480"/>
                </a:cubicBezTo>
                <a:lnTo>
                  <a:pt x="331" y="480"/>
                </a:lnTo>
                <a:lnTo>
                  <a:pt x="331" y="591"/>
                </a:lnTo>
                <a:lnTo>
                  <a:pt x="331" y="591"/>
                </a:lnTo>
                <a:cubicBezTo>
                  <a:pt x="331" y="600"/>
                  <a:pt x="325" y="606"/>
                  <a:pt x="317" y="613"/>
                </a:cubicBezTo>
                <a:lnTo>
                  <a:pt x="317" y="613"/>
                </a:lnTo>
                <a:cubicBezTo>
                  <a:pt x="308" y="618"/>
                  <a:pt x="297" y="620"/>
                  <a:pt x="286" y="620"/>
                </a:cubicBezTo>
                <a:lnTo>
                  <a:pt x="286" y="620"/>
                </a:lnTo>
                <a:cubicBezTo>
                  <a:pt x="273" y="620"/>
                  <a:pt x="262" y="618"/>
                  <a:pt x="254" y="613"/>
                </a:cubicBezTo>
                <a:lnTo>
                  <a:pt x="254" y="613"/>
                </a:lnTo>
                <a:cubicBezTo>
                  <a:pt x="245" y="606"/>
                  <a:pt x="241" y="600"/>
                  <a:pt x="241" y="591"/>
                </a:cubicBezTo>
                <a:lnTo>
                  <a:pt x="241" y="480"/>
                </a:lnTo>
                <a:lnTo>
                  <a:pt x="32" y="480"/>
                </a:lnTo>
                <a:lnTo>
                  <a:pt x="32" y="480"/>
                </a:lnTo>
                <a:cubicBezTo>
                  <a:pt x="22" y="480"/>
                  <a:pt x="15" y="478"/>
                  <a:pt x="9" y="474"/>
                </a:cubicBezTo>
                <a:lnTo>
                  <a:pt x="9" y="474"/>
                </a:lnTo>
                <a:cubicBezTo>
                  <a:pt x="3" y="466"/>
                  <a:pt x="0" y="459"/>
                  <a:pt x="0" y="449"/>
                </a:cubicBezTo>
              </a:path>
            </a:pathLst>
          </a:custGeom>
          <a:solidFill>
            <a:schemeClr val="accent4"/>
          </a:solidFill>
          <a:ln>
            <a:noFill/>
          </a:ln>
          <a:effectLst/>
        </p:spPr>
        <p:txBody>
          <a:bodyPr wrap="none" lIns="45720" tIns="22860" rIns="45720" bIns="22860" anchor="ctr"/>
          <a:lstStyle/>
          <a:p>
            <a:pPr defTabSz="914217">
              <a:defRPr/>
            </a:pPr>
            <a:endParaRPr lang="en-US" sz="2000">
              <a:latin typeface="Aparajita" pitchFamily="34" charset="0"/>
              <a:cs typeface="Aparajita" pitchFamily="34" charset="0"/>
            </a:endParaRPr>
          </a:p>
        </p:txBody>
      </p:sp>
      <p:sp>
        <p:nvSpPr>
          <p:cNvPr id="4618" name="Freeform 522"/>
          <p:cNvSpPr>
            <a:spLocks noChangeArrowheads="1"/>
          </p:cNvSpPr>
          <p:nvPr/>
        </p:nvSpPr>
        <p:spPr bwMode="auto">
          <a:xfrm>
            <a:off x="4233862" y="3293269"/>
            <a:ext cx="836036" cy="1219200"/>
          </a:xfrm>
          <a:custGeom>
            <a:avLst/>
            <a:gdLst>
              <a:gd name="T0" fmla="*/ 1821 w 1822"/>
              <a:gd name="T1" fmla="*/ 911 h 2656"/>
              <a:gd name="T2" fmla="*/ 1821 w 1822"/>
              <a:gd name="T3" fmla="*/ 911 h 2656"/>
              <a:gd name="T4" fmla="*/ 912 w 1822"/>
              <a:gd name="T5" fmla="*/ 2655 h 2656"/>
              <a:gd name="T6" fmla="*/ 912 w 1822"/>
              <a:gd name="T7" fmla="*/ 2655 h 2656"/>
              <a:gd name="T8" fmla="*/ 0 w 1822"/>
              <a:gd name="T9" fmla="*/ 911 h 2656"/>
              <a:gd name="T10" fmla="*/ 0 w 1822"/>
              <a:gd name="T11" fmla="*/ 911 h 2656"/>
              <a:gd name="T12" fmla="*/ 912 w 1822"/>
              <a:gd name="T13" fmla="*/ 0 h 2656"/>
              <a:gd name="T14" fmla="*/ 912 w 1822"/>
              <a:gd name="T15" fmla="*/ 0 h 2656"/>
              <a:gd name="T16" fmla="*/ 1821 w 1822"/>
              <a:gd name="T17" fmla="*/ 911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2" h="2656">
                <a:moveTo>
                  <a:pt x="1821" y="911"/>
                </a:moveTo>
                <a:lnTo>
                  <a:pt x="1821" y="911"/>
                </a:lnTo>
                <a:cubicBezTo>
                  <a:pt x="1821" y="1633"/>
                  <a:pt x="912" y="2655"/>
                  <a:pt x="912" y="2655"/>
                </a:cubicBezTo>
                <a:lnTo>
                  <a:pt x="912" y="2655"/>
                </a:lnTo>
                <a:cubicBezTo>
                  <a:pt x="912" y="2655"/>
                  <a:pt x="0" y="1617"/>
                  <a:pt x="0" y="911"/>
                </a:cubicBezTo>
                <a:lnTo>
                  <a:pt x="0" y="911"/>
                </a:lnTo>
                <a:cubicBezTo>
                  <a:pt x="0" y="409"/>
                  <a:pt x="408" y="0"/>
                  <a:pt x="912" y="0"/>
                </a:cubicBezTo>
                <a:lnTo>
                  <a:pt x="912" y="0"/>
                </a:lnTo>
                <a:cubicBezTo>
                  <a:pt x="1414" y="0"/>
                  <a:pt x="1821" y="409"/>
                  <a:pt x="1821" y="911"/>
                </a:cubicBezTo>
              </a:path>
            </a:pathLst>
          </a:custGeom>
          <a:solidFill>
            <a:schemeClr val="accent2"/>
          </a:solidFill>
          <a:ln>
            <a:noFill/>
          </a:ln>
          <a:effectLst/>
        </p:spPr>
        <p:txBody>
          <a:bodyPr wrap="none" lIns="45720" tIns="22860" rIns="45720" bIns="22860" anchor="ctr"/>
          <a:lstStyle/>
          <a:p>
            <a:pPr defTabSz="914217">
              <a:defRPr/>
            </a:pPr>
            <a:endParaRPr lang="en-US" sz="2000">
              <a:latin typeface="Aparajita" pitchFamily="34" charset="0"/>
              <a:cs typeface="Aparajita" pitchFamily="34" charset="0"/>
            </a:endParaRPr>
          </a:p>
        </p:txBody>
      </p:sp>
      <p:sp>
        <p:nvSpPr>
          <p:cNvPr id="4619" name="Freeform 523"/>
          <p:cNvSpPr>
            <a:spLocks noChangeArrowheads="1"/>
          </p:cNvSpPr>
          <p:nvPr/>
        </p:nvSpPr>
        <p:spPr bwMode="auto">
          <a:xfrm>
            <a:off x="4653071" y="3293269"/>
            <a:ext cx="416827" cy="1219200"/>
          </a:xfrm>
          <a:custGeom>
            <a:avLst/>
            <a:gdLst>
              <a:gd name="T0" fmla="*/ 0 w 910"/>
              <a:gd name="T1" fmla="*/ 0 h 2656"/>
              <a:gd name="T2" fmla="*/ 0 w 910"/>
              <a:gd name="T3" fmla="*/ 2655 h 2656"/>
              <a:gd name="T4" fmla="*/ 0 w 910"/>
              <a:gd name="T5" fmla="*/ 2655 h 2656"/>
              <a:gd name="T6" fmla="*/ 909 w 910"/>
              <a:gd name="T7" fmla="*/ 911 h 2656"/>
              <a:gd name="T8" fmla="*/ 909 w 910"/>
              <a:gd name="T9" fmla="*/ 911 h 2656"/>
              <a:gd name="T10" fmla="*/ 0 w 910"/>
              <a:gd name="T11" fmla="*/ 0 h 2656"/>
            </a:gdLst>
            <a:ahLst/>
            <a:cxnLst>
              <a:cxn ang="0">
                <a:pos x="T0" y="T1"/>
              </a:cxn>
              <a:cxn ang="0">
                <a:pos x="T2" y="T3"/>
              </a:cxn>
              <a:cxn ang="0">
                <a:pos x="T4" y="T5"/>
              </a:cxn>
              <a:cxn ang="0">
                <a:pos x="T6" y="T7"/>
              </a:cxn>
              <a:cxn ang="0">
                <a:pos x="T8" y="T9"/>
              </a:cxn>
              <a:cxn ang="0">
                <a:pos x="T10" y="T11"/>
              </a:cxn>
            </a:cxnLst>
            <a:rect l="0" t="0" r="r" b="b"/>
            <a:pathLst>
              <a:path w="910" h="2656">
                <a:moveTo>
                  <a:pt x="0" y="0"/>
                </a:moveTo>
                <a:lnTo>
                  <a:pt x="0" y="2655"/>
                </a:lnTo>
                <a:lnTo>
                  <a:pt x="0" y="2655"/>
                </a:lnTo>
                <a:cubicBezTo>
                  <a:pt x="0" y="2655"/>
                  <a:pt x="909" y="1633"/>
                  <a:pt x="909" y="911"/>
                </a:cubicBezTo>
                <a:lnTo>
                  <a:pt x="909" y="911"/>
                </a:lnTo>
                <a:cubicBezTo>
                  <a:pt x="909" y="409"/>
                  <a:pt x="502" y="0"/>
                  <a:pt x="0" y="0"/>
                </a:cubicBezTo>
              </a:path>
            </a:pathLst>
          </a:custGeom>
          <a:solidFill>
            <a:schemeClr val="accent2">
              <a:lumMod val="75000"/>
            </a:schemeClr>
          </a:solidFill>
          <a:ln>
            <a:noFill/>
          </a:ln>
          <a:effectLst/>
        </p:spPr>
        <p:txBody>
          <a:bodyPr wrap="none" lIns="45720" tIns="22860" rIns="45720" bIns="22860" anchor="ctr"/>
          <a:lstStyle/>
          <a:p>
            <a:pPr defTabSz="914217">
              <a:defRPr/>
            </a:pPr>
            <a:endParaRPr lang="en-US" sz="2000">
              <a:latin typeface="Aparajita" pitchFamily="34" charset="0"/>
              <a:cs typeface="Aparajita" pitchFamily="34" charset="0"/>
            </a:endParaRPr>
          </a:p>
        </p:txBody>
      </p:sp>
      <p:sp>
        <p:nvSpPr>
          <p:cNvPr id="4620" name="Freeform 524"/>
          <p:cNvSpPr>
            <a:spLocks noChangeArrowheads="1"/>
          </p:cNvSpPr>
          <p:nvPr/>
        </p:nvSpPr>
        <p:spPr bwMode="auto">
          <a:xfrm>
            <a:off x="4338664" y="3398838"/>
            <a:ext cx="628020" cy="625475"/>
          </a:xfrm>
          <a:custGeom>
            <a:avLst/>
            <a:gdLst>
              <a:gd name="T0" fmla="*/ 1254322 w 1366"/>
              <a:gd name="T1" fmla="*/ 625596 h 1364"/>
              <a:gd name="T2" fmla="*/ 1254322 w 1366"/>
              <a:gd name="T3" fmla="*/ 625596 h 1364"/>
              <a:gd name="T4" fmla="*/ 628539 w 1366"/>
              <a:gd name="T5" fmla="*/ 1250275 h 1364"/>
              <a:gd name="T6" fmla="*/ 628539 w 1366"/>
              <a:gd name="T7" fmla="*/ 1250275 h 1364"/>
              <a:gd name="T8" fmla="*/ 0 w 1366"/>
              <a:gd name="T9" fmla="*/ 625596 h 1364"/>
              <a:gd name="T10" fmla="*/ 0 w 1366"/>
              <a:gd name="T11" fmla="*/ 625596 h 1364"/>
              <a:gd name="T12" fmla="*/ 628539 w 1366"/>
              <a:gd name="T13" fmla="*/ 0 h 1364"/>
              <a:gd name="T14" fmla="*/ 628539 w 1366"/>
              <a:gd name="T15" fmla="*/ 0 h 1364"/>
              <a:gd name="T16" fmla="*/ 1254322 w 1366"/>
              <a:gd name="T17" fmla="*/ 625596 h 13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66" h="1364">
                <a:moveTo>
                  <a:pt x="1365" y="682"/>
                </a:moveTo>
                <a:lnTo>
                  <a:pt x="1365" y="682"/>
                </a:lnTo>
                <a:cubicBezTo>
                  <a:pt x="1365" y="1059"/>
                  <a:pt x="1060" y="1363"/>
                  <a:pt x="684" y="1363"/>
                </a:cubicBezTo>
                <a:cubicBezTo>
                  <a:pt x="307" y="1363"/>
                  <a:pt x="0" y="1059"/>
                  <a:pt x="0" y="682"/>
                </a:cubicBezTo>
                <a:cubicBezTo>
                  <a:pt x="0" y="306"/>
                  <a:pt x="307" y="0"/>
                  <a:pt x="684" y="0"/>
                </a:cubicBezTo>
                <a:cubicBezTo>
                  <a:pt x="1060" y="0"/>
                  <a:pt x="1365" y="306"/>
                  <a:pt x="1365" y="682"/>
                </a:cubicBezTo>
              </a:path>
            </a:pathLst>
          </a:custGeom>
          <a:solidFill>
            <a:srgbClr val="FFFFF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45720" tIns="22860" rIns="45720" bIns="22860" anchor="ctr"/>
          <a:lstStyle/>
          <a:p>
            <a:endParaRPr lang="en-US" sz="2000">
              <a:latin typeface="Aparajita" pitchFamily="34" charset="0"/>
              <a:cs typeface="Aparajita" pitchFamily="34" charset="0"/>
            </a:endParaRPr>
          </a:p>
        </p:txBody>
      </p:sp>
      <p:sp>
        <p:nvSpPr>
          <p:cNvPr id="4621" name="Freeform 525"/>
          <p:cNvSpPr>
            <a:spLocks noChangeArrowheads="1"/>
          </p:cNvSpPr>
          <p:nvPr/>
        </p:nvSpPr>
        <p:spPr bwMode="auto">
          <a:xfrm>
            <a:off x="4561766" y="3550444"/>
            <a:ext cx="172289" cy="285750"/>
          </a:xfrm>
          <a:custGeom>
            <a:avLst/>
            <a:gdLst>
              <a:gd name="T0" fmla="*/ 0 w 373"/>
              <a:gd name="T1" fmla="*/ 591 h 621"/>
              <a:gd name="T2" fmla="*/ 0 w 373"/>
              <a:gd name="T3" fmla="*/ 508 h 621"/>
              <a:gd name="T4" fmla="*/ 0 w 373"/>
              <a:gd name="T5" fmla="*/ 508 h 621"/>
              <a:gd name="T6" fmla="*/ 28 w 373"/>
              <a:gd name="T7" fmla="*/ 434 h 621"/>
              <a:gd name="T8" fmla="*/ 28 w 373"/>
              <a:gd name="T9" fmla="*/ 434 h 621"/>
              <a:gd name="T10" fmla="*/ 99 w 373"/>
              <a:gd name="T11" fmla="*/ 368 h 621"/>
              <a:gd name="T12" fmla="*/ 180 w 373"/>
              <a:gd name="T13" fmla="*/ 308 h 621"/>
              <a:gd name="T14" fmla="*/ 180 w 373"/>
              <a:gd name="T15" fmla="*/ 308 h 621"/>
              <a:gd name="T16" fmla="*/ 249 w 373"/>
              <a:gd name="T17" fmla="*/ 242 h 621"/>
              <a:gd name="T18" fmla="*/ 249 w 373"/>
              <a:gd name="T19" fmla="*/ 242 h 621"/>
              <a:gd name="T20" fmla="*/ 279 w 373"/>
              <a:gd name="T21" fmla="*/ 172 h 621"/>
              <a:gd name="T22" fmla="*/ 279 w 373"/>
              <a:gd name="T23" fmla="*/ 172 h 621"/>
              <a:gd name="T24" fmla="*/ 254 w 373"/>
              <a:gd name="T25" fmla="*/ 110 h 621"/>
              <a:gd name="T26" fmla="*/ 254 w 373"/>
              <a:gd name="T27" fmla="*/ 110 h 621"/>
              <a:gd name="T28" fmla="*/ 186 w 373"/>
              <a:gd name="T29" fmla="*/ 82 h 621"/>
              <a:gd name="T30" fmla="*/ 186 w 373"/>
              <a:gd name="T31" fmla="*/ 82 h 621"/>
              <a:gd name="T32" fmla="*/ 125 w 373"/>
              <a:gd name="T33" fmla="*/ 103 h 621"/>
              <a:gd name="T34" fmla="*/ 125 w 373"/>
              <a:gd name="T35" fmla="*/ 103 h 621"/>
              <a:gd name="T36" fmla="*/ 101 w 373"/>
              <a:gd name="T37" fmla="*/ 165 h 621"/>
              <a:gd name="T38" fmla="*/ 101 w 373"/>
              <a:gd name="T39" fmla="*/ 165 h 621"/>
              <a:gd name="T40" fmla="*/ 87 w 373"/>
              <a:gd name="T41" fmla="*/ 190 h 621"/>
              <a:gd name="T42" fmla="*/ 87 w 373"/>
              <a:gd name="T43" fmla="*/ 190 h 621"/>
              <a:gd name="T44" fmla="*/ 53 w 373"/>
              <a:gd name="T45" fmla="*/ 201 h 621"/>
              <a:gd name="T46" fmla="*/ 53 w 373"/>
              <a:gd name="T47" fmla="*/ 201 h 621"/>
              <a:gd name="T48" fmla="*/ 12 w 373"/>
              <a:gd name="T49" fmla="*/ 150 h 621"/>
              <a:gd name="T50" fmla="*/ 12 w 373"/>
              <a:gd name="T51" fmla="*/ 150 h 621"/>
              <a:gd name="T52" fmla="*/ 63 w 373"/>
              <a:gd name="T53" fmla="*/ 42 h 621"/>
              <a:gd name="T54" fmla="*/ 63 w 373"/>
              <a:gd name="T55" fmla="*/ 42 h 621"/>
              <a:gd name="T56" fmla="*/ 186 w 373"/>
              <a:gd name="T57" fmla="*/ 0 h 621"/>
              <a:gd name="T58" fmla="*/ 186 w 373"/>
              <a:gd name="T59" fmla="*/ 0 h 621"/>
              <a:gd name="T60" fmla="*/ 315 w 373"/>
              <a:gd name="T61" fmla="*/ 47 h 621"/>
              <a:gd name="T62" fmla="*/ 315 w 373"/>
              <a:gd name="T63" fmla="*/ 47 h 621"/>
              <a:gd name="T64" fmla="*/ 368 w 373"/>
              <a:gd name="T65" fmla="*/ 168 h 621"/>
              <a:gd name="T66" fmla="*/ 368 w 373"/>
              <a:gd name="T67" fmla="*/ 168 h 621"/>
              <a:gd name="T68" fmla="*/ 339 w 373"/>
              <a:gd name="T69" fmla="*/ 265 h 621"/>
              <a:gd name="T70" fmla="*/ 339 w 373"/>
              <a:gd name="T71" fmla="*/ 265 h 621"/>
              <a:gd name="T72" fmla="*/ 270 w 373"/>
              <a:gd name="T73" fmla="*/ 340 h 621"/>
              <a:gd name="T74" fmla="*/ 270 w 373"/>
              <a:gd name="T75" fmla="*/ 340 h 621"/>
              <a:gd name="T76" fmla="*/ 189 w 373"/>
              <a:gd name="T77" fmla="*/ 399 h 621"/>
              <a:gd name="T78" fmla="*/ 189 w 373"/>
              <a:gd name="T79" fmla="*/ 399 h 621"/>
              <a:gd name="T80" fmla="*/ 120 w 373"/>
              <a:gd name="T81" fmla="*/ 454 h 621"/>
              <a:gd name="T82" fmla="*/ 120 w 373"/>
              <a:gd name="T83" fmla="*/ 454 h 621"/>
              <a:gd name="T84" fmla="*/ 92 w 373"/>
              <a:gd name="T85" fmla="*/ 508 h 621"/>
              <a:gd name="T86" fmla="*/ 92 w 373"/>
              <a:gd name="T87" fmla="*/ 541 h 621"/>
              <a:gd name="T88" fmla="*/ 343 w 373"/>
              <a:gd name="T89" fmla="*/ 541 h 621"/>
              <a:gd name="T90" fmla="*/ 343 w 373"/>
              <a:gd name="T91" fmla="*/ 541 h 621"/>
              <a:gd name="T92" fmla="*/ 364 w 373"/>
              <a:gd name="T93" fmla="*/ 552 h 621"/>
              <a:gd name="T94" fmla="*/ 364 w 373"/>
              <a:gd name="T95" fmla="*/ 552 h 621"/>
              <a:gd name="T96" fmla="*/ 372 w 373"/>
              <a:gd name="T97" fmla="*/ 580 h 621"/>
              <a:gd name="T98" fmla="*/ 372 w 373"/>
              <a:gd name="T99" fmla="*/ 580 h 621"/>
              <a:gd name="T100" fmla="*/ 364 w 373"/>
              <a:gd name="T101" fmla="*/ 608 h 621"/>
              <a:gd name="T102" fmla="*/ 364 w 373"/>
              <a:gd name="T103" fmla="*/ 608 h 621"/>
              <a:gd name="T104" fmla="*/ 343 w 373"/>
              <a:gd name="T105" fmla="*/ 620 h 621"/>
              <a:gd name="T106" fmla="*/ 40 w 373"/>
              <a:gd name="T107" fmla="*/ 620 h 621"/>
              <a:gd name="T108" fmla="*/ 40 w 373"/>
              <a:gd name="T109" fmla="*/ 620 h 621"/>
              <a:gd name="T110" fmla="*/ 13 w 373"/>
              <a:gd name="T111" fmla="*/ 613 h 621"/>
              <a:gd name="T112" fmla="*/ 13 w 373"/>
              <a:gd name="T113" fmla="*/ 613 h 621"/>
              <a:gd name="T114" fmla="*/ 0 w 373"/>
              <a:gd name="T115" fmla="*/ 59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3" h="621">
                <a:moveTo>
                  <a:pt x="0" y="591"/>
                </a:moveTo>
                <a:lnTo>
                  <a:pt x="0" y="508"/>
                </a:lnTo>
                <a:lnTo>
                  <a:pt x="0" y="508"/>
                </a:lnTo>
                <a:cubicBezTo>
                  <a:pt x="0" y="482"/>
                  <a:pt x="11" y="457"/>
                  <a:pt x="28" y="434"/>
                </a:cubicBezTo>
                <a:lnTo>
                  <a:pt x="28" y="434"/>
                </a:lnTo>
                <a:cubicBezTo>
                  <a:pt x="47" y="409"/>
                  <a:pt x="70" y="387"/>
                  <a:pt x="99" y="368"/>
                </a:cubicBezTo>
                <a:lnTo>
                  <a:pt x="180" y="308"/>
                </a:lnTo>
                <a:lnTo>
                  <a:pt x="180" y="308"/>
                </a:lnTo>
                <a:cubicBezTo>
                  <a:pt x="208" y="289"/>
                  <a:pt x="230" y="267"/>
                  <a:pt x="249" y="242"/>
                </a:cubicBezTo>
                <a:lnTo>
                  <a:pt x="249" y="242"/>
                </a:lnTo>
                <a:cubicBezTo>
                  <a:pt x="268" y="218"/>
                  <a:pt x="279" y="195"/>
                  <a:pt x="279" y="172"/>
                </a:cubicBezTo>
                <a:lnTo>
                  <a:pt x="279" y="172"/>
                </a:lnTo>
                <a:cubicBezTo>
                  <a:pt x="279" y="148"/>
                  <a:pt x="270" y="126"/>
                  <a:pt x="254" y="110"/>
                </a:cubicBezTo>
                <a:lnTo>
                  <a:pt x="254" y="110"/>
                </a:lnTo>
                <a:cubicBezTo>
                  <a:pt x="239" y="91"/>
                  <a:pt x="217" y="82"/>
                  <a:pt x="186" y="82"/>
                </a:cubicBezTo>
                <a:lnTo>
                  <a:pt x="186" y="82"/>
                </a:lnTo>
                <a:cubicBezTo>
                  <a:pt x="162" y="82"/>
                  <a:pt x="141" y="89"/>
                  <a:pt x="125" y="103"/>
                </a:cubicBezTo>
                <a:lnTo>
                  <a:pt x="125" y="103"/>
                </a:lnTo>
                <a:cubicBezTo>
                  <a:pt x="108" y="117"/>
                  <a:pt x="101" y="138"/>
                  <a:pt x="101" y="165"/>
                </a:cubicBezTo>
                <a:lnTo>
                  <a:pt x="101" y="165"/>
                </a:lnTo>
                <a:cubicBezTo>
                  <a:pt x="101" y="176"/>
                  <a:pt x="95" y="183"/>
                  <a:pt x="87" y="190"/>
                </a:cubicBezTo>
                <a:lnTo>
                  <a:pt x="87" y="190"/>
                </a:lnTo>
                <a:cubicBezTo>
                  <a:pt x="78" y="197"/>
                  <a:pt x="67" y="201"/>
                  <a:pt x="53" y="201"/>
                </a:cubicBezTo>
                <a:lnTo>
                  <a:pt x="53" y="201"/>
                </a:lnTo>
                <a:cubicBezTo>
                  <a:pt x="27" y="201"/>
                  <a:pt x="12" y="183"/>
                  <a:pt x="12" y="150"/>
                </a:cubicBezTo>
                <a:lnTo>
                  <a:pt x="12" y="150"/>
                </a:lnTo>
                <a:cubicBezTo>
                  <a:pt x="12" y="105"/>
                  <a:pt x="29" y="71"/>
                  <a:pt x="63" y="42"/>
                </a:cubicBezTo>
                <a:lnTo>
                  <a:pt x="63" y="42"/>
                </a:lnTo>
                <a:cubicBezTo>
                  <a:pt x="99" y="13"/>
                  <a:pt x="139" y="0"/>
                  <a:pt x="186" y="0"/>
                </a:cubicBezTo>
                <a:lnTo>
                  <a:pt x="186" y="0"/>
                </a:lnTo>
                <a:cubicBezTo>
                  <a:pt x="236" y="0"/>
                  <a:pt x="280" y="16"/>
                  <a:pt x="315" y="47"/>
                </a:cubicBezTo>
                <a:lnTo>
                  <a:pt x="315" y="47"/>
                </a:lnTo>
                <a:cubicBezTo>
                  <a:pt x="351" y="78"/>
                  <a:pt x="368" y="118"/>
                  <a:pt x="368" y="168"/>
                </a:cubicBezTo>
                <a:lnTo>
                  <a:pt x="368" y="168"/>
                </a:lnTo>
                <a:cubicBezTo>
                  <a:pt x="368" y="202"/>
                  <a:pt x="357" y="235"/>
                  <a:pt x="339" y="265"/>
                </a:cubicBezTo>
                <a:lnTo>
                  <a:pt x="339" y="265"/>
                </a:lnTo>
                <a:cubicBezTo>
                  <a:pt x="321" y="294"/>
                  <a:pt x="297" y="319"/>
                  <a:pt x="270" y="340"/>
                </a:cubicBezTo>
                <a:lnTo>
                  <a:pt x="270" y="340"/>
                </a:lnTo>
                <a:cubicBezTo>
                  <a:pt x="243" y="361"/>
                  <a:pt x="217" y="379"/>
                  <a:pt x="189" y="399"/>
                </a:cubicBezTo>
                <a:lnTo>
                  <a:pt x="189" y="399"/>
                </a:lnTo>
                <a:cubicBezTo>
                  <a:pt x="163" y="416"/>
                  <a:pt x="141" y="435"/>
                  <a:pt x="120" y="454"/>
                </a:cubicBezTo>
                <a:lnTo>
                  <a:pt x="120" y="454"/>
                </a:lnTo>
                <a:cubicBezTo>
                  <a:pt x="103" y="474"/>
                  <a:pt x="92" y="491"/>
                  <a:pt x="92" y="508"/>
                </a:cubicBezTo>
                <a:lnTo>
                  <a:pt x="92" y="541"/>
                </a:lnTo>
                <a:lnTo>
                  <a:pt x="343" y="541"/>
                </a:lnTo>
                <a:lnTo>
                  <a:pt x="343" y="541"/>
                </a:lnTo>
                <a:cubicBezTo>
                  <a:pt x="351" y="541"/>
                  <a:pt x="357" y="545"/>
                  <a:pt x="364" y="552"/>
                </a:cubicBezTo>
                <a:lnTo>
                  <a:pt x="364" y="552"/>
                </a:lnTo>
                <a:cubicBezTo>
                  <a:pt x="369" y="560"/>
                  <a:pt x="372" y="568"/>
                  <a:pt x="372" y="580"/>
                </a:cubicBezTo>
                <a:lnTo>
                  <a:pt x="372" y="580"/>
                </a:lnTo>
                <a:cubicBezTo>
                  <a:pt x="372" y="591"/>
                  <a:pt x="369" y="600"/>
                  <a:pt x="364" y="608"/>
                </a:cubicBezTo>
                <a:lnTo>
                  <a:pt x="364" y="608"/>
                </a:lnTo>
                <a:cubicBezTo>
                  <a:pt x="357" y="617"/>
                  <a:pt x="351" y="620"/>
                  <a:pt x="343" y="620"/>
                </a:cubicBezTo>
                <a:lnTo>
                  <a:pt x="40" y="620"/>
                </a:lnTo>
                <a:lnTo>
                  <a:pt x="40" y="620"/>
                </a:lnTo>
                <a:cubicBezTo>
                  <a:pt x="31" y="620"/>
                  <a:pt x="22" y="617"/>
                  <a:pt x="13" y="613"/>
                </a:cubicBezTo>
                <a:lnTo>
                  <a:pt x="13" y="613"/>
                </a:lnTo>
                <a:cubicBezTo>
                  <a:pt x="4" y="606"/>
                  <a:pt x="0" y="600"/>
                  <a:pt x="0" y="591"/>
                </a:cubicBezTo>
              </a:path>
            </a:pathLst>
          </a:custGeom>
          <a:solidFill>
            <a:schemeClr val="accent2"/>
          </a:solidFill>
          <a:ln>
            <a:noFill/>
          </a:ln>
          <a:effectLst/>
        </p:spPr>
        <p:txBody>
          <a:bodyPr wrap="none" lIns="45720" tIns="22860" rIns="45720" bIns="22860" anchor="ctr"/>
          <a:lstStyle/>
          <a:p>
            <a:pPr defTabSz="914217">
              <a:defRPr/>
            </a:pPr>
            <a:endParaRPr lang="en-US" sz="2000">
              <a:latin typeface="Aparajita" pitchFamily="34" charset="0"/>
              <a:cs typeface="Aparajita" pitchFamily="34" charset="0"/>
            </a:endParaRPr>
          </a:p>
        </p:txBody>
      </p:sp>
      <p:sp>
        <p:nvSpPr>
          <p:cNvPr id="4622" name="Freeform 526"/>
          <p:cNvSpPr>
            <a:spLocks noChangeArrowheads="1"/>
          </p:cNvSpPr>
          <p:nvPr/>
        </p:nvSpPr>
        <p:spPr bwMode="auto">
          <a:xfrm>
            <a:off x="5981705" y="2678113"/>
            <a:ext cx="836036" cy="1218407"/>
          </a:xfrm>
          <a:custGeom>
            <a:avLst/>
            <a:gdLst>
              <a:gd name="T0" fmla="*/ 1821 w 1822"/>
              <a:gd name="T1" fmla="*/ 911 h 2656"/>
              <a:gd name="T2" fmla="*/ 1821 w 1822"/>
              <a:gd name="T3" fmla="*/ 911 h 2656"/>
              <a:gd name="T4" fmla="*/ 911 w 1822"/>
              <a:gd name="T5" fmla="*/ 2655 h 2656"/>
              <a:gd name="T6" fmla="*/ 911 w 1822"/>
              <a:gd name="T7" fmla="*/ 2655 h 2656"/>
              <a:gd name="T8" fmla="*/ 0 w 1822"/>
              <a:gd name="T9" fmla="*/ 911 h 2656"/>
              <a:gd name="T10" fmla="*/ 0 w 1822"/>
              <a:gd name="T11" fmla="*/ 911 h 2656"/>
              <a:gd name="T12" fmla="*/ 911 w 1822"/>
              <a:gd name="T13" fmla="*/ 0 h 2656"/>
              <a:gd name="T14" fmla="*/ 911 w 1822"/>
              <a:gd name="T15" fmla="*/ 0 h 2656"/>
              <a:gd name="T16" fmla="*/ 1821 w 1822"/>
              <a:gd name="T17" fmla="*/ 911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2" h="2656">
                <a:moveTo>
                  <a:pt x="1821" y="911"/>
                </a:moveTo>
                <a:lnTo>
                  <a:pt x="1821" y="911"/>
                </a:lnTo>
                <a:cubicBezTo>
                  <a:pt x="1821" y="1634"/>
                  <a:pt x="911" y="2655"/>
                  <a:pt x="911" y="2655"/>
                </a:cubicBezTo>
                <a:lnTo>
                  <a:pt x="911" y="2655"/>
                </a:lnTo>
                <a:cubicBezTo>
                  <a:pt x="911" y="2655"/>
                  <a:pt x="0" y="1616"/>
                  <a:pt x="0" y="911"/>
                </a:cubicBezTo>
                <a:lnTo>
                  <a:pt x="0" y="911"/>
                </a:lnTo>
                <a:cubicBezTo>
                  <a:pt x="0" y="408"/>
                  <a:pt x="409" y="0"/>
                  <a:pt x="911" y="0"/>
                </a:cubicBezTo>
                <a:lnTo>
                  <a:pt x="911" y="0"/>
                </a:lnTo>
                <a:cubicBezTo>
                  <a:pt x="1414" y="0"/>
                  <a:pt x="1821" y="408"/>
                  <a:pt x="1821" y="911"/>
                </a:cubicBezTo>
              </a:path>
            </a:pathLst>
          </a:custGeom>
          <a:solidFill>
            <a:schemeClr val="accent3"/>
          </a:solidFill>
          <a:ln>
            <a:noFill/>
          </a:ln>
          <a:effectLst/>
        </p:spPr>
        <p:txBody>
          <a:bodyPr wrap="none" lIns="45720" tIns="22860" rIns="45720" bIns="22860" anchor="ctr"/>
          <a:lstStyle/>
          <a:p>
            <a:pPr defTabSz="914217">
              <a:defRPr/>
            </a:pPr>
            <a:endParaRPr lang="en-US" sz="2000">
              <a:latin typeface="Aparajita" pitchFamily="34" charset="0"/>
              <a:cs typeface="Aparajita" pitchFamily="34" charset="0"/>
            </a:endParaRPr>
          </a:p>
        </p:txBody>
      </p:sp>
      <p:sp>
        <p:nvSpPr>
          <p:cNvPr id="4623" name="Freeform 527"/>
          <p:cNvSpPr>
            <a:spLocks noChangeArrowheads="1"/>
          </p:cNvSpPr>
          <p:nvPr/>
        </p:nvSpPr>
        <p:spPr bwMode="auto">
          <a:xfrm>
            <a:off x="6398531" y="2678113"/>
            <a:ext cx="419209" cy="1218407"/>
          </a:xfrm>
          <a:custGeom>
            <a:avLst/>
            <a:gdLst>
              <a:gd name="T0" fmla="*/ 0 w 911"/>
              <a:gd name="T1" fmla="*/ 0 h 2656"/>
              <a:gd name="T2" fmla="*/ 0 w 911"/>
              <a:gd name="T3" fmla="*/ 2655 h 2656"/>
              <a:gd name="T4" fmla="*/ 0 w 911"/>
              <a:gd name="T5" fmla="*/ 2655 h 2656"/>
              <a:gd name="T6" fmla="*/ 910 w 911"/>
              <a:gd name="T7" fmla="*/ 911 h 2656"/>
              <a:gd name="T8" fmla="*/ 910 w 911"/>
              <a:gd name="T9" fmla="*/ 911 h 2656"/>
              <a:gd name="T10" fmla="*/ 0 w 911"/>
              <a:gd name="T11" fmla="*/ 0 h 2656"/>
            </a:gdLst>
            <a:ahLst/>
            <a:cxnLst>
              <a:cxn ang="0">
                <a:pos x="T0" y="T1"/>
              </a:cxn>
              <a:cxn ang="0">
                <a:pos x="T2" y="T3"/>
              </a:cxn>
              <a:cxn ang="0">
                <a:pos x="T4" y="T5"/>
              </a:cxn>
              <a:cxn ang="0">
                <a:pos x="T6" y="T7"/>
              </a:cxn>
              <a:cxn ang="0">
                <a:pos x="T8" y="T9"/>
              </a:cxn>
              <a:cxn ang="0">
                <a:pos x="T10" y="T11"/>
              </a:cxn>
            </a:cxnLst>
            <a:rect l="0" t="0" r="r" b="b"/>
            <a:pathLst>
              <a:path w="911" h="2656">
                <a:moveTo>
                  <a:pt x="0" y="0"/>
                </a:moveTo>
                <a:lnTo>
                  <a:pt x="0" y="2655"/>
                </a:lnTo>
                <a:lnTo>
                  <a:pt x="0" y="2655"/>
                </a:lnTo>
                <a:cubicBezTo>
                  <a:pt x="0" y="2655"/>
                  <a:pt x="910" y="1634"/>
                  <a:pt x="910" y="911"/>
                </a:cubicBezTo>
                <a:lnTo>
                  <a:pt x="910" y="911"/>
                </a:lnTo>
                <a:cubicBezTo>
                  <a:pt x="910" y="408"/>
                  <a:pt x="503" y="0"/>
                  <a:pt x="0" y="0"/>
                </a:cubicBezTo>
              </a:path>
            </a:pathLst>
          </a:custGeom>
          <a:solidFill>
            <a:schemeClr val="accent3">
              <a:lumMod val="75000"/>
            </a:schemeClr>
          </a:solidFill>
          <a:ln>
            <a:noFill/>
          </a:ln>
          <a:effectLst/>
        </p:spPr>
        <p:txBody>
          <a:bodyPr wrap="none" lIns="45720" tIns="22860" rIns="45720" bIns="22860" anchor="ctr"/>
          <a:lstStyle/>
          <a:p>
            <a:pPr defTabSz="914217">
              <a:defRPr/>
            </a:pPr>
            <a:endParaRPr lang="en-US" sz="2000">
              <a:latin typeface="Aparajita" pitchFamily="34" charset="0"/>
              <a:cs typeface="Aparajita" pitchFamily="34" charset="0"/>
            </a:endParaRPr>
          </a:p>
        </p:txBody>
      </p:sp>
      <p:sp>
        <p:nvSpPr>
          <p:cNvPr id="4624" name="Freeform 528"/>
          <p:cNvSpPr>
            <a:spLocks noChangeArrowheads="1"/>
          </p:cNvSpPr>
          <p:nvPr/>
        </p:nvSpPr>
        <p:spPr bwMode="auto">
          <a:xfrm>
            <a:off x="6086507" y="2782888"/>
            <a:ext cx="626432" cy="625475"/>
          </a:xfrm>
          <a:custGeom>
            <a:avLst/>
            <a:gdLst>
              <a:gd name="T0" fmla="*/ 1250273 w 1364"/>
              <a:gd name="T1" fmla="*/ 625137 h 1363"/>
              <a:gd name="T2" fmla="*/ 1250273 w 1364"/>
              <a:gd name="T3" fmla="*/ 625137 h 1363"/>
              <a:gd name="T4" fmla="*/ 625595 w 1364"/>
              <a:gd name="T5" fmla="*/ 1250274 h 1363"/>
              <a:gd name="T6" fmla="*/ 625595 w 1364"/>
              <a:gd name="T7" fmla="*/ 1250274 h 1363"/>
              <a:gd name="T8" fmla="*/ 0 w 1364"/>
              <a:gd name="T9" fmla="*/ 625137 h 1363"/>
              <a:gd name="T10" fmla="*/ 0 w 1364"/>
              <a:gd name="T11" fmla="*/ 625137 h 1363"/>
              <a:gd name="T12" fmla="*/ 625595 w 1364"/>
              <a:gd name="T13" fmla="*/ 0 h 1363"/>
              <a:gd name="T14" fmla="*/ 625595 w 1364"/>
              <a:gd name="T15" fmla="*/ 0 h 1363"/>
              <a:gd name="T16" fmla="*/ 1250273 w 1364"/>
              <a:gd name="T17" fmla="*/ 625137 h 13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64" h="1363">
                <a:moveTo>
                  <a:pt x="1363" y="681"/>
                </a:moveTo>
                <a:lnTo>
                  <a:pt x="1363" y="681"/>
                </a:lnTo>
                <a:cubicBezTo>
                  <a:pt x="1363" y="1056"/>
                  <a:pt x="1059" y="1362"/>
                  <a:pt x="682" y="1362"/>
                </a:cubicBezTo>
                <a:cubicBezTo>
                  <a:pt x="306" y="1362"/>
                  <a:pt x="0" y="1056"/>
                  <a:pt x="0" y="681"/>
                </a:cubicBezTo>
                <a:cubicBezTo>
                  <a:pt x="0" y="304"/>
                  <a:pt x="306" y="0"/>
                  <a:pt x="682" y="0"/>
                </a:cubicBezTo>
                <a:cubicBezTo>
                  <a:pt x="1059" y="0"/>
                  <a:pt x="1363" y="304"/>
                  <a:pt x="1363" y="681"/>
                </a:cubicBezTo>
              </a:path>
            </a:pathLst>
          </a:custGeom>
          <a:solidFill>
            <a:srgbClr val="FFFFF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45720" tIns="22860" rIns="45720" bIns="22860" anchor="ctr"/>
          <a:lstStyle/>
          <a:p>
            <a:endParaRPr lang="en-US" sz="2000">
              <a:latin typeface="Aparajita" pitchFamily="34" charset="0"/>
              <a:cs typeface="Aparajita" pitchFamily="34" charset="0"/>
            </a:endParaRPr>
          </a:p>
        </p:txBody>
      </p:sp>
      <p:sp>
        <p:nvSpPr>
          <p:cNvPr id="4625" name="Freeform 529"/>
          <p:cNvSpPr>
            <a:spLocks noChangeArrowheads="1"/>
          </p:cNvSpPr>
          <p:nvPr/>
        </p:nvSpPr>
        <p:spPr bwMode="auto">
          <a:xfrm>
            <a:off x="6317548" y="2935288"/>
            <a:ext cx="176258" cy="287338"/>
          </a:xfrm>
          <a:custGeom>
            <a:avLst/>
            <a:gdLst>
              <a:gd name="T0" fmla="*/ 0 w 383"/>
              <a:gd name="T1" fmla="*/ 477 h 626"/>
              <a:gd name="T2" fmla="*/ 10 w 383"/>
              <a:gd name="T3" fmla="*/ 448 h 626"/>
              <a:gd name="T4" fmla="*/ 42 w 383"/>
              <a:gd name="T5" fmla="*/ 439 h 626"/>
              <a:gd name="T6" fmla="*/ 79 w 383"/>
              <a:gd name="T7" fmla="*/ 448 h 626"/>
              <a:gd name="T8" fmla="*/ 89 w 383"/>
              <a:gd name="T9" fmla="*/ 473 h 626"/>
              <a:gd name="T10" fmla="*/ 114 w 383"/>
              <a:gd name="T11" fmla="*/ 524 h 626"/>
              <a:gd name="T12" fmla="*/ 189 w 383"/>
              <a:gd name="T13" fmla="*/ 546 h 626"/>
              <a:gd name="T14" fmla="*/ 267 w 383"/>
              <a:gd name="T15" fmla="*/ 521 h 626"/>
              <a:gd name="T16" fmla="*/ 292 w 383"/>
              <a:gd name="T17" fmla="*/ 425 h 626"/>
              <a:gd name="T18" fmla="*/ 188 w 383"/>
              <a:gd name="T19" fmla="*/ 333 h 626"/>
              <a:gd name="T20" fmla="*/ 160 w 383"/>
              <a:gd name="T21" fmla="*/ 297 h 626"/>
              <a:gd name="T22" fmla="*/ 188 w 383"/>
              <a:gd name="T23" fmla="*/ 260 h 626"/>
              <a:gd name="T24" fmla="*/ 253 w 383"/>
              <a:gd name="T25" fmla="*/ 241 h 626"/>
              <a:gd name="T26" fmla="*/ 277 w 383"/>
              <a:gd name="T27" fmla="*/ 167 h 626"/>
              <a:gd name="T28" fmla="*/ 192 w 383"/>
              <a:gd name="T29" fmla="*/ 79 h 626"/>
              <a:gd name="T30" fmla="*/ 123 w 383"/>
              <a:gd name="T31" fmla="*/ 100 h 626"/>
              <a:gd name="T32" fmla="*/ 103 w 383"/>
              <a:gd name="T33" fmla="*/ 150 h 626"/>
              <a:gd name="T34" fmla="*/ 60 w 383"/>
              <a:gd name="T35" fmla="*/ 185 h 626"/>
              <a:gd name="T36" fmla="*/ 22 w 383"/>
              <a:gd name="T37" fmla="*/ 178 h 626"/>
              <a:gd name="T38" fmla="*/ 15 w 383"/>
              <a:gd name="T39" fmla="*/ 144 h 626"/>
              <a:gd name="T40" fmla="*/ 22 w 383"/>
              <a:gd name="T41" fmla="*/ 99 h 626"/>
              <a:gd name="T42" fmla="*/ 50 w 383"/>
              <a:gd name="T43" fmla="*/ 52 h 626"/>
              <a:gd name="T44" fmla="*/ 105 w 383"/>
              <a:gd name="T45" fmla="*/ 15 h 626"/>
              <a:gd name="T46" fmla="*/ 192 w 383"/>
              <a:gd name="T47" fmla="*/ 0 h 626"/>
              <a:gd name="T48" fmla="*/ 364 w 383"/>
              <a:gd name="T49" fmla="*/ 151 h 626"/>
              <a:gd name="T50" fmla="*/ 344 w 383"/>
              <a:gd name="T51" fmla="*/ 241 h 626"/>
              <a:gd name="T52" fmla="*/ 294 w 383"/>
              <a:gd name="T53" fmla="*/ 293 h 626"/>
              <a:gd name="T54" fmla="*/ 382 w 383"/>
              <a:gd name="T55" fmla="*/ 425 h 626"/>
              <a:gd name="T56" fmla="*/ 382 w 383"/>
              <a:gd name="T57" fmla="*/ 441 h 626"/>
              <a:gd name="T58" fmla="*/ 328 w 383"/>
              <a:gd name="T59" fmla="*/ 581 h 626"/>
              <a:gd name="T60" fmla="*/ 188 w 383"/>
              <a:gd name="T61" fmla="*/ 625 h 626"/>
              <a:gd name="T62" fmla="*/ 49 w 383"/>
              <a:gd name="T63" fmla="*/ 58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3" h="626">
                <a:moveTo>
                  <a:pt x="0" y="477"/>
                </a:moveTo>
                <a:lnTo>
                  <a:pt x="0" y="477"/>
                </a:lnTo>
                <a:cubicBezTo>
                  <a:pt x="0" y="462"/>
                  <a:pt x="3" y="452"/>
                  <a:pt x="10" y="448"/>
                </a:cubicBezTo>
                <a:lnTo>
                  <a:pt x="10" y="448"/>
                </a:lnTo>
                <a:cubicBezTo>
                  <a:pt x="16" y="441"/>
                  <a:pt x="26" y="439"/>
                  <a:pt x="42" y="439"/>
                </a:cubicBezTo>
                <a:lnTo>
                  <a:pt x="42" y="439"/>
                </a:lnTo>
                <a:cubicBezTo>
                  <a:pt x="60" y="439"/>
                  <a:pt x="72" y="441"/>
                  <a:pt x="79" y="448"/>
                </a:cubicBezTo>
                <a:lnTo>
                  <a:pt x="79" y="448"/>
                </a:lnTo>
                <a:cubicBezTo>
                  <a:pt x="85" y="452"/>
                  <a:pt x="89" y="461"/>
                  <a:pt x="89" y="473"/>
                </a:cubicBezTo>
                <a:lnTo>
                  <a:pt x="89" y="473"/>
                </a:lnTo>
                <a:cubicBezTo>
                  <a:pt x="89" y="493"/>
                  <a:pt x="97" y="510"/>
                  <a:pt x="114" y="524"/>
                </a:cubicBezTo>
                <a:lnTo>
                  <a:pt x="114" y="524"/>
                </a:lnTo>
                <a:cubicBezTo>
                  <a:pt x="132" y="539"/>
                  <a:pt x="157" y="546"/>
                  <a:pt x="189" y="546"/>
                </a:cubicBezTo>
                <a:lnTo>
                  <a:pt x="189" y="546"/>
                </a:lnTo>
                <a:cubicBezTo>
                  <a:pt x="224" y="546"/>
                  <a:pt x="249" y="537"/>
                  <a:pt x="267" y="521"/>
                </a:cubicBezTo>
                <a:lnTo>
                  <a:pt x="267" y="521"/>
                </a:lnTo>
                <a:cubicBezTo>
                  <a:pt x="283" y="503"/>
                  <a:pt x="292" y="478"/>
                  <a:pt x="292" y="441"/>
                </a:cubicBezTo>
                <a:lnTo>
                  <a:pt x="292" y="425"/>
                </a:lnTo>
                <a:lnTo>
                  <a:pt x="292" y="425"/>
                </a:lnTo>
                <a:cubicBezTo>
                  <a:pt x="292" y="364"/>
                  <a:pt x="258" y="333"/>
                  <a:pt x="188" y="333"/>
                </a:cubicBezTo>
                <a:lnTo>
                  <a:pt x="188" y="333"/>
                </a:lnTo>
                <a:cubicBezTo>
                  <a:pt x="168" y="333"/>
                  <a:pt x="160" y="322"/>
                  <a:pt x="160" y="297"/>
                </a:cubicBezTo>
                <a:lnTo>
                  <a:pt x="160" y="297"/>
                </a:lnTo>
                <a:cubicBezTo>
                  <a:pt x="160" y="273"/>
                  <a:pt x="168" y="260"/>
                  <a:pt x="188" y="260"/>
                </a:cubicBezTo>
                <a:lnTo>
                  <a:pt x="188" y="260"/>
                </a:lnTo>
                <a:cubicBezTo>
                  <a:pt x="217" y="260"/>
                  <a:pt x="239" y="254"/>
                  <a:pt x="253" y="241"/>
                </a:cubicBezTo>
                <a:lnTo>
                  <a:pt x="253" y="241"/>
                </a:lnTo>
                <a:cubicBezTo>
                  <a:pt x="268" y="227"/>
                  <a:pt x="277" y="203"/>
                  <a:pt x="277" y="167"/>
                </a:cubicBezTo>
                <a:lnTo>
                  <a:pt x="277" y="167"/>
                </a:lnTo>
                <a:cubicBezTo>
                  <a:pt x="277" y="109"/>
                  <a:pt x="248" y="79"/>
                  <a:pt x="192" y="79"/>
                </a:cubicBezTo>
                <a:lnTo>
                  <a:pt x="192" y="79"/>
                </a:lnTo>
                <a:cubicBezTo>
                  <a:pt x="160" y="79"/>
                  <a:pt x="138" y="87"/>
                  <a:pt x="123" y="100"/>
                </a:cubicBezTo>
                <a:lnTo>
                  <a:pt x="123" y="100"/>
                </a:lnTo>
                <a:cubicBezTo>
                  <a:pt x="110" y="113"/>
                  <a:pt x="103" y="129"/>
                  <a:pt x="103" y="150"/>
                </a:cubicBezTo>
                <a:lnTo>
                  <a:pt x="103" y="150"/>
                </a:lnTo>
                <a:cubicBezTo>
                  <a:pt x="103" y="174"/>
                  <a:pt x="89" y="185"/>
                  <a:pt x="60" y="185"/>
                </a:cubicBezTo>
                <a:lnTo>
                  <a:pt x="60" y="185"/>
                </a:lnTo>
                <a:cubicBezTo>
                  <a:pt x="41" y="185"/>
                  <a:pt x="29" y="182"/>
                  <a:pt x="22" y="178"/>
                </a:cubicBezTo>
                <a:lnTo>
                  <a:pt x="22" y="178"/>
                </a:lnTo>
                <a:cubicBezTo>
                  <a:pt x="17" y="172"/>
                  <a:pt x="15" y="160"/>
                  <a:pt x="15" y="144"/>
                </a:cubicBezTo>
                <a:lnTo>
                  <a:pt x="15" y="144"/>
                </a:lnTo>
                <a:cubicBezTo>
                  <a:pt x="15" y="129"/>
                  <a:pt x="17" y="113"/>
                  <a:pt x="22" y="99"/>
                </a:cubicBezTo>
                <a:lnTo>
                  <a:pt x="22" y="99"/>
                </a:lnTo>
                <a:cubicBezTo>
                  <a:pt x="28" y="83"/>
                  <a:pt x="37" y="68"/>
                  <a:pt x="50" y="52"/>
                </a:cubicBezTo>
                <a:lnTo>
                  <a:pt x="50" y="52"/>
                </a:lnTo>
                <a:cubicBezTo>
                  <a:pt x="63" y="37"/>
                  <a:pt x="82" y="25"/>
                  <a:pt x="105" y="15"/>
                </a:cubicBezTo>
                <a:lnTo>
                  <a:pt x="105" y="15"/>
                </a:lnTo>
                <a:cubicBezTo>
                  <a:pt x="130" y="5"/>
                  <a:pt x="160" y="0"/>
                  <a:pt x="192" y="0"/>
                </a:cubicBezTo>
                <a:lnTo>
                  <a:pt x="192" y="0"/>
                </a:lnTo>
                <a:cubicBezTo>
                  <a:pt x="306" y="0"/>
                  <a:pt x="364" y="50"/>
                  <a:pt x="364" y="151"/>
                </a:cubicBezTo>
                <a:lnTo>
                  <a:pt x="364" y="151"/>
                </a:lnTo>
                <a:cubicBezTo>
                  <a:pt x="364" y="187"/>
                  <a:pt x="357" y="216"/>
                  <a:pt x="344" y="241"/>
                </a:cubicBezTo>
                <a:lnTo>
                  <a:pt x="344" y="241"/>
                </a:lnTo>
                <a:cubicBezTo>
                  <a:pt x="332" y="266"/>
                  <a:pt x="316" y="284"/>
                  <a:pt x="294" y="293"/>
                </a:cubicBezTo>
                <a:lnTo>
                  <a:pt x="294" y="293"/>
                </a:lnTo>
                <a:cubicBezTo>
                  <a:pt x="353" y="315"/>
                  <a:pt x="382" y="360"/>
                  <a:pt x="382" y="425"/>
                </a:cubicBezTo>
                <a:lnTo>
                  <a:pt x="382" y="441"/>
                </a:lnTo>
                <a:lnTo>
                  <a:pt x="382" y="441"/>
                </a:lnTo>
                <a:cubicBezTo>
                  <a:pt x="382" y="503"/>
                  <a:pt x="364" y="552"/>
                  <a:pt x="328" y="581"/>
                </a:cubicBezTo>
                <a:lnTo>
                  <a:pt x="328" y="581"/>
                </a:lnTo>
                <a:cubicBezTo>
                  <a:pt x="293" y="611"/>
                  <a:pt x="246" y="625"/>
                  <a:pt x="188" y="625"/>
                </a:cubicBezTo>
                <a:lnTo>
                  <a:pt x="188" y="625"/>
                </a:lnTo>
                <a:cubicBezTo>
                  <a:pt x="127" y="625"/>
                  <a:pt x="80" y="611"/>
                  <a:pt x="49" y="580"/>
                </a:cubicBezTo>
                <a:lnTo>
                  <a:pt x="49" y="580"/>
                </a:lnTo>
                <a:cubicBezTo>
                  <a:pt x="16" y="549"/>
                  <a:pt x="0" y="514"/>
                  <a:pt x="0" y="477"/>
                </a:cubicBezTo>
              </a:path>
            </a:pathLst>
          </a:custGeom>
          <a:solidFill>
            <a:schemeClr val="accent3"/>
          </a:solidFill>
          <a:ln>
            <a:noFill/>
          </a:ln>
          <a:effectLst/>
        </p:spPr>
        <p:txBody>
          <a:bodyPr wrap="none" lIns="45720" tIns="22860" rIns="45720" bIns="22860" anchor="ctr"/>
          <a:lstStyle/>
          <a:p>
            <a:pPr defTabSz="914217">
              <a:defRPr/>
            </a:pPr>
            <a:endParaRPr lang="en-US" sz="2000">
              <a:latin typeface="Aparajita" pitchFamily="34" charset="0"/>
              <a:cs typeface="Aparajita" pitchFamily="34" charset="0"/>
            </a:endParaRPr>
          </a:p>
        </p:txBody>
      </p:sp>
      <p:sp>
        <p:nvSpPr>
          <p:cNvPr id="42" name="Line 396"/>
          <p:cNvSpPr>
            <a:spLocks noChangeShapeType="1"/>
          </p:cNvSpPr>
          <p:nvPr/>
        </p:nvSpPr>
        <p:spPr bwMode="auto">
          <a:xfrm>
            <a:off x="2079857" y="1166019"/>
            <a:ext cx="1557743" cy="2381"/>
          </a:xfrm>
          <a:prstGeom prst="line">
            <a:avLst/>
          </a:prstGeom>
          <a:noFill/>
          <a:ln w="4392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tIns="22860" rIns="45720" bIns="22860"/>
          <a:lstStyle/>
          <a:p>
            <a:pPr defTabSz="914217">
              <a:defRPr/>
            </a:pPr>
            <a:endParaRPr lang="en-US" sz="2000">
              <a:latin typeface="Aparajita" pitchFamily="34" charset="0"/>
              <a:cs typeface="Aparajita" pitchFamily="34" charset="0"/>
            </a:endParaRPr>
          </a:p>
        </p:txBody>
      </p:sp>
      <p:sp>
        <p:nvSpPr>
          <p:cNvPr id="43" name="Line 397"/>
          <p:cNvSpPr>
            <a:spLocks noChangeShapeType="1"/>
          </p:cNvSpPr>
          <p:nvPr/>
        </p:nvSpPr>
        <p:spPr bwMode="auto">
          <a:xfrm>
            <a:off x="2876196" y="1166019"/>
            <a:ext cx="761404" cy="2381"/>
          </a:xfrm>
          <a:prstGeom prst="line">
            <a:avLst/>
          </a:prstGeom>
          <a:noFill/>
          <a:ln w="43920" cap="flat">
            <a:solidFill>
              <a:schemeClr val="bg1">
                <a:lumMod val="8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tIns="22860" rIns="45720" bIns="22860"/>
          <a:lstStyle/>
          <a:p>
            <a:pPr defTabSz="914217">
              <a:defRPr/>
            </a:pPr>
            <a:endParaRPr lang="en-US" sz="2000">
              <a:latin typeface="Aparajita" pitchFamily="34" charset="0"/>
              <a:cs typeface="Aparajita" pitchFamily="34" charset="0"/>
            </a:endParaRPr>
          </a:p>
        </p:txBody>
      </p:sp>
      <p:sp>
        <p:nvSpPr>
          <p:cNvPr id="44" name="Subtitle 2"/>
          <p:cNvSpPr txBox="1">
            <a:spLocks/>
          </p:cNvSpPr>
          <p:nvPr/>
        </p:nvSpPr>
        <p:spPr bwMode="auto">
          <a:xfrm>
            <a:off x="1569049" y="1194261"/>
            <a:ext cx="2581740" cy="72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45" tIns="54373" rIns="108745" bIns="54373">
            <a:spAutoFit/>
          </a:bodyPr>
          <a:lstStyle>
            <a:lvl1pPr defTabSz="1087438">
              <a:defRPr sz="4800">
                <a:solidFill>
                  <a:schemeClr val="tx1"/>
                </a:solidFill>
                <a:latin typeface="Lato Light"/>
                <a:ea typeface="Lato Light"/>
                <a:cs typeface="Lato Light"/>
              </a:defRPr>
            </a:lvl1pPr>
            <a:lvl2pPr marL="1087438" defTabSz="1087438">
              <a:defRPr sz="4000">
                <a:solidFill>
                  <a:schemeClr val="tx1"/>
                </a:solidFill>
                <a:latin typeface="Lato Light"/>
                <a:ea typeface="Lato Light"/>
                <a:cs typeface="Lato Light"/>
              </a:defRPr>
            </a:lvl2pPr>
            <a:lvl3pPr marL="2174875" defTabSz="1087438">
              <a:defRPr sz="3600">
                <a:solidFill>
                  <a:schemeClr val="tx1"/>
                </a:solidFill>
                <a:latin typeface="Lato Light"/>
                <a:ea typeface="Lato Light"/>
                <a:cs typeface="Lato Light"/>
              </a:defRPr>
            </a:lvl3pPr>
            <a:lvl4pPr marL="3262313" defTabSz="1087438">
              <a:defRPr sz="3200">
                <a:solidFill>
                  <a:schemeClr val="tx1"/>
                </a:solidFill>
                <a:latin typeface="Lato Light"/>
                <a:ea typeface="Lato Light"/>
                <a:cs typeface="Lato Light"/>
              </a:defRPr>
            </a:lvl4pPr>
            <a:lvl5pPr marL="4349750" defTabSz="1087438">
              <a:defRPr sz="3200">
                <a:solidFill>
                  <a:schemeClr val="tx1"/>
                </a:solidFill>
                <a:latin typeface="Lato Light"/>
                <a:ea typeface="Lato Light"/>
                <a:cs typeface="Lato Light"/>
              </a:defRPr>
            </a:lvl5pPr>
            <a:lvl6pPr marL="4806950" defTabSz="1087438" fontAlgn="base">
              <a:spcAft>
                <a:spcPct val="0"/>
              </a:spcAft>
              <a:defRPr sz="3200">
                <a:solidFill>
                  <a:schemeClr val="tx1"/>
                </a:solidFill>
                <a:latin typeface="Lato Light"/>
                <a:ea typeface="Lato Light"/>
                <a:cs typeface="Lato Light"/>
              </a:defRPr>
            </a:lvl6pPr>
            <a:lvl7pPr marL="5264150" defTabSz="1087438" fontAlgn="base">
              <a:spcAft>
                <a:spcPct val="0"/>
              </a:spcAft>
              <a:defRPr sz="3200">
                <a:solidFill>
                  <a:schemeClr val="tx1"/>
                </a:solidFill>
                <a:latin typeface="Lato Light"/>
                <a:ea typeface="Lato Light"/>
                <a:cs typeface="Lato Light"/>
              </a:defRPr>
            </a:lvl7pPr>
            <a:lvl8pPr marL="5721350" defTabSz="1087438" fontAlgn="base">
              <a:spcAft>
                <a:spcPct val="0"/>
              </a:spcAft>
              <a:defRPr sz="3200">
                <a:solidFill>
                  <a:schemeClr val="tx1"/>
                </a:solidFill>
                <a:latin typeface="Lato Light"/>
                <a:ea typeface="Lato Light"/>
                <a:cs typeface="Lato Light"/>
              </a:defRPr>
            </a:lvl8pPr>
            <a:lvl9pPr marL="6178550" defTabSz="1087438" fontAlgn="base">
              <a:spcAft>
                <a:spcPct val="0"/>
              </a:spcAft>
              <a:defRPr sz="3200">
                <a:solidFill>
                  <a:schemeClr val="tx1"/>
                </a:solidFill>
                <a:latin typeface="Lato Light"/>
                <a:ea typeface="Lato Light"/>
                <a:cs typeface="Lato Light"/>
              </a:defRPr>
            </a:lvl9pPr>
          </a:lstStyle>
          <a:p>
            <a:pPr algn="ctr"/>
            <a:r>
              <a:rPr lang="en-US" sz="2000" dirty="0">
                <a:latin typeface="Aparajita" pitchFamily="34" charset="0"/>
                <a:cs typeface="Aparajita" pitchFamily="34" charset="0"/>
              </a:rPr>
              <a:t>Introducing the differential abundance analysis</a:t>
            </a:r>
          </a:p>
        </p:txBody>
      </p:sp>
      <p:sp>
        <p:nvSpPr>
          <p:cNvPr id="45" name="TextBox 532"/>
          <p:cNvSpPr txBox="1">
            <a:spLocks noChangeArrowheads="1"/>
          </p:cNvSpPr>
          <p:nvPr/>
        </p:nvSpPr>
        <p:spPr bwMode="auto">
          <a:xfrm>
            <a:off x="2255864" y="776289"/>
            <a:ext cx="1217641"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nchor="ctr">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eaLnBrk="1" hangingPunct="1"/>
            <a:r>
              <a:rPr lang="en-US" sz="2000" b="1" dirty="0">
                <a:latin typeface="Aparajita" pitchFamily="34" charset="0"/>
                <a:ea typeface="Lato Black"/>
                <a:cs typeface="Aparajita" pitchFamily="34" charset="0"/>
              </a:rPr>
              <a:t>Introduction</a:t>
            </a:r>
          </a:p>
        </p:txBody>
      </p:sp>
      <p:sp>
        <p:nvSpPr>
          <p:cNvPr id="46" name="Line 396"/>
          <p:cNvSpPr>
            <a:spLocks noChangeShapeType="1"/>
          </p:cNvSpPr>
          <p:nvPr/>
        </p:nvSpPr>
        <p:spPr bwMode="auto">
          <a:xfrm>
            <a:off x="3878963" y="2924810"/>
            <a:ext cx="1556949" cy="1588"/>
          </a:xfrm>
          <a:prstGeom prst="line">
            <a:avLst/>
          </a:prstGeom>
          <a:noFill/>
          <a:ln w="43920" cap="flat">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tIns="22860" rIns="45720" bIns="22860"/>
          <a:lstStyle/>
          <a:p>
            <a:pPr defTabSz="914217">
              <a:defRPr/>
            </a:pPr>
            <a:endParaRPr lang="en-US" sz="2000">
              <a:latin typeface="Aparajita" pitchFamily="34" charset="0"/>
              <a:cs typeface="Aparajita" pitchFamily="34" charset="0"/>
            </a:endParaRPr>
          </a:p>
        </p:txBody>
      </p:sp>
      <p:sp>
        <p:nvSpPr>
          <p:cNvPr id="47" name="Line 397"/>
          <p:cNvSpPr>
            <a:spLocks noChangeShapeType="1"/>
          </p:cNvSpPr>
          <p:nvPr/>
        </p:nvSpPr>
        <p:spPr bwMode="auto">
          <a:xfrm>
            <a:off x="4674508" y="2924810"/>
            <a:ext cx="761405" cy="1588"/>
          </a:xfrm>
          <a:prstGeom prst="line">
            <a:avLst/>
          </a:prstGeom>
          <a:noFill/>
          <a:ln w="43920" cap="flat">
            <a:solidFill>
              <a:schemeClr val="bg1">
                <a:lumMod val="8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tIns="22860" rIns="45720" bIns="22860"/>
          <a:lstStyle/>
          <a:p>
            <a:pPr defTabSz="914217">
              <a:defRPr/>
            </a:pPr>
            <a:endParaRPr lang="en-US" sz="2000">
              <a:latin typeface="Aparajita" pitchFamily="34" charset="0"/>
              <a:cs typeface="Aparajita" pitchFamily="34" charset="0"/>
            </a:endParaRPr>
          </a:p>
        </p:txBody>
      </p:sp>
      <p:sp>
        <p:nvSpPr>
          <p:cNvPr id="48" name="Subtitle 2"/>
          <p:cNvSpPr txBox="1">
            <a:spLocks/>
          </p:cNvSpPr>
          <p:nvPr/>
        </p:nvSpPr>
        <p:spPr bwMode="auto">
          <a:xfrm>
            <a:off x="3243513" y="2941049"/>
            <a:ext cx="2782025" cy="417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45" tIns="54373" rIns="108745" bIns="54373">
            <a:spAutoFit/>
          </a:bodyPr>
          <a:lstStyle>
            <a:lvl1pPr defTabSz="1087438">
              <a:defRPr sz="4800">
                <a:solidFill>
                  <a:schemeClr val="tx1"/>
                </a:solidFill>
                <a:latin typeface="Lato Light"/>
                <a:ea typeface="Lato Light"/>
                <a:cs typeface="Lato Light"/>
              </a:defRPr>
            </a:lvl1pPr>
            <a:lvl2pPr marL="1087438" defTabSz="1087438">
              <a:defRPr sz="4000">
                <a:solidFill>
                  <a:schemeClr val="tx1"/>
                </a:solidFill>
                <a:latin typeface="Lato Light"/>
                <a:ea typeface="Lato Light"/>
                <a:cs typeface="Lato Light"/>
              </a:defRPr>
            </a:lvl2pPr>
            <a:lvl3pPr marL="2174875" defTabSz="1087438">
              <a:defRPr sz="3600">
                <a:solidFill>
                  <a:schemeClr val="tx1"/>
                </a:solidFill>
                <a:latin typeface="Lato Light"/>
                <a:ea typeface="Lato Light"/>
                <a:cs typeface="Lato Light"/>
              </a:defRPr>
            </a:lvl3pPr>
            <a:lvl4pPr marL="3262313" defTabSz="1087438">
              <a:defRPr sz="3200">
                <a:solidFill>
                  <a:schemeClr val="tx1"/>
                </a:solidFill>
                <a:latin typeface="Lato Light"/>
                <a:ea typeface="Lato Light"/>
                <a:cs typeface="Lato Light"/>
              </a:defRPr>
            </a:lvl4pPr>
            <a:lvl5pPr marL="4349750" defTabSz="1087438">
              <a:defRPr sz="3200">
                <a:solidFill>
                  <a:schemeClr val="tx1"/>
                </a:solidFill>
                <a:latin typeface="Lato Light"/>
                <a:ea typeface="Lato Light"/>
                <a:cs typeface="Lato Light"/>
              </a:defRPr>
            </a:lvl5pPr>
            <a:lvl6pPr marL="4806950" defTabSz="1087438" fontAlgn="base">
              <a:spcAft>
                <a:spcPct val="0"/>
              </a:spcAft>
              <a:defRPr sz="3200">
                <a:solidFill>
                  <a:schemeClr val="tx1"/>
                </a:solidFill>
                <a:latin typeface="Lato Light"/>
                <a:ea typeface="Lato Light"/>
                <a:cs typeface="Lato Light"/>
              </a:defRPr>
            </a:lvl6pPr>
            <a:lvl7pPr marL="5264150" defTabSz="1087438" fontAlgn="base">
              <a:spcAft>
                <a:spcPct val="0"/>
              </a:spcAft>
              <a:defRPr sz="3200">
                <a:solidFill>
                  <a:schemeClr val="tx1"/>
                </a:solidFill>
                <a:latin typeface="Lato Light"/>
                <a:ea typeface="Lato Light"/>
                <a:cs typeface="Lato Light"/>
              </a:defRPr>
            </a:lvl7pPr>
            <a:lvl8pPr marL="5721350" defTabSz="1087438" fontAlgn="base">
              <a:spcAft>
                <a:spcPct val="0"/>
              </a:spcAft>
              <a:defRPr sz="3200">
                <a:solidFill>
                  <a:schemeClr val="tx1"/>
                </a:solidFill>
                <a:latin typeface="Lato Light"/>
                <a:ea typeface="Lato Light"/>
                <a:cs typeface="Lato Light"/>
              </a:defRPr>
            </a:lvl8pPr>
            <a:lvl9pPr marL="6178550" defTabSz="1087438" fontAlgn="base">
              <a:spcAft>
                <a:spcPct val="0"/>
              </a:spcAft>
              <a:defRPr sz="3200">
                <a:solidFill>
                  <a:schemeClr val="tx1"/>
                </a:solidFill>
                <a:latin typeface="Lato Light"/>
                <a:ea typeface="Lato Light"/>
                <a:cs typeface="Lato Light"/>
              </a:defRPr>
            </a:lvl9pPr>
          </a:lstStyle>
          <a:p>
            <a:pPr algn="ctr"/>
            <a:r>
              <a:rPr lang="en-US" sz="2000" dirty="0">
                <a:latin typeface="Aparajita" pitchFamily="34" charset="0"/>
                <a:cs typeface="Aparajita" pitchFamily="34" charset="0"/>
              </a:rPr>
              <a:t>What is </a:t>
            </a:r>
            <a:r>
              <a:rPr lang="en-US" sz="2000" dirty="0" err="1">
                <a:latin typeface="Aparajita" pitchFamily="34" charset="0"/>
                <a:cs typeface="Aparajita" pitchFamily="34" charset="0"/>
              </a:rPr>
              <a:t>LEfSe</a:t>
            </a:r>
            <a:r>
              <a:rPr lang="en-US" sz="2000" dirty="0">
                <a:latin typeface="Aparajita" pitchFamily="34" charset="0"/>
                <a:cs typeface="Aparajita" pitchFamily="34" charset="0"/>
              </a:rPr>
              <a:t> </a:t>
            </a:r>
          </a:p>
        </p:txBody>
      </p:sp>
      <p:sp>
        <p:nvSpPr>
          <p:cNvPr id="49" name="TextBox 538"/>
          <p:cNvSpPr txBox="1">
            <a:spLocks noChangeArrowheads="1"/>
          </p:cNvSpPr>
          <p:nvPr/>
        </p:nvSpPr>
        <p:spPr bwMode="auto">
          <a:xfrm>
            <a:off x="4341115" y="2528368"/>
            <a:ext cx="643766"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nchor="ctr">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eaLnBrk="1" hangingPunct="1"/>
            <a:r>
              <a:rPr lang="en-US" sz="2000" b="1" dirty="0" err="1">
                <a:latin typeface="Aparajita" pitchFamily="34" charset="0"/>
                <a:ea typeface="Lato Black"/>
                <a:cs typeface="Aparajita" pitchFamily="34" charset="0"/>
              </a:rPr>
              <a:t>LEfSe</a:t>
            </a:r>
            <a:endParaRPr lang="en-US" sz="2000" b="1" dirty="0">
              <a:latin typeface="Aparajita" pitchFamily="34" charset="0"/>
              <a:ea typeface="Lato Black"/>
              <a:cs typeface="Aparajita" pitchFamily="34" charset="0"/>
            </a:endParaRPr>
          </a:p>
        </p:txBody>
      </p:sp>
      <p:sp>
        <p:nvSpPr>
          <p:cNvPr id="50" name="Subtitle 2"/>
          <p:cNvSpPr txBox="1">
            <a:spLocks/>
          </p:cNvSpPr>
          <p:nvPr/>
        </p:nvSpPr>
        <p:spPr bwMode="auto">
          <a:xfrm>
            <a:off x="5332961" y="1514766"/>
            <a:ext cx="2047614" cy="103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45" tIns="54373" rIns="108745" bIns="54373">
            <a:spAutoFit/>
          </a:bodyPr>
          <a:lstStyle>
            <a:lvl1pPr defTabSz="1087438">
              <a:defRPr sz="4800">
                <a:solidFill>
                  <a:schemeClr val="tx1"/>
                </a:solidFill>
                <a:latin typeface="Lato Light"/>
                <a:ea typeface="Lato Light"/>
                <a:cs typeface="Lato Light"/>
              </a:defRPr>
            </a:lvl1pPr>
            <a:lvl2pPr marL="1087438" defTabSz="1087438">
              <a:defRPr sz="4000">
                <a:solidFill>
                  <a:schemeClr val="tx1"/>
                </a:solidFill>
                <a:latin typeface="Lato Light"/>
                <a:ea typeface="Lato Light"/>
                <a:cs typeface="Lato Light"/>
              </a:defRPr>
            </a:lvl2pPr>
            <a:lvl3pPr marL="2174875" defTabSz="1087438">
              <a:defRPr sz="3600">
                <a:solidFill>
                  <a:schemeClr val="tx1"/>
                </a:solidFill>
                <a:latin typeface="Lato Light"/>
                <a:ea typeface="Lato Light"/>
                <a:cs typeface="Lato Light"/>
              </a:defRPr>
            </a:lvl3pPr>
            <a:lvl4pPr marL="3262313" defTabSz="1087438">
              <a:defRPr sz="3200">
                <a:solidFill>
                  <a:schemeClr val="tx1"/>
                </a:solidFill>
                <a:latin typeface="Lato Light"/>
                <a:ea typeface="Lato Light"/>
                <a:cs typeface="Lato Light"/>
              </a:defRPr>
            </a:lvl4pPr>
            <a:lvl5pPr marL="4349750" defTabSz="1087438">
              <a:defRPr sz="3200">
                <a:solidFill>
                  <a:schemeClr val="tx1"/>
                </a:solidFill>
                <a:latin typeface="Lato Light"/>
                <a:ea typeface="Lato Light"/>
                <a:cs typeface="Lato Light"/>
              </a:defRPr>
            </a:lvl5pPr>
            <a:lvl6pPr marL="4806950" defTabSz="1087438" fontAlgn="base">
              <a:spcAft>
                <a:spcPct val="0"/>
              </a:spcAft>
              <a:defRPr sz="3200">
                <a:solidFill>
                  <a:schemeClr val="tx1"/>
                </a:solidFill>
                <a:latin typeface="Lato Light"/>
                <a:ea typeface="Lato Light"/>
                <a:cs typeface="Lato Light"/>
              </a:defRPr>
            </a:lvl6pPr>
            <a:lvl7pPr marL="5264150" defTabSz="1087438" fontAlgn="base">
              <a:spcAft>
                <a:spcPct val="0"/>
              </a:spcAft>
              <a:defRPr sz="3200">
                <a:solidFill>
                  <a:schemeClr val="tx1"/>
                </a:solidFill>
                <a:latin typeface="Lato Light"/>
                <a:ea typeface="Lato Light"/>
                <a:cs typeface="Lato Light"/>
              </a:defRPr>
            </a:lvl7pPr>
            <a:lvl8pPr marL="5721350" defTabSz="1087438" fontAlgn="base">
              <a:spcAft>
                <a:spcPct val="0"/>
              </a:spcAft>
              <a:defRPr sz="3200">
                <a:solidFill>
                  <a:schemeClr val="tx1"/>
                </a:solidFill>
                <a:latin typeface="Lato Light"/>
                <a:ea typeface="Lato Light"/>
                <a:cs typeface="Lato Light"/>
              </a:defRPr>
            </a:lvl8pPr>
            <a:lvl9pPr marL="6178550" defTabSz="1087438" fontAlgn="base">
              <a:spcAft>
                <a:spcPct val="0"/>
              </a:spcAft>
              <a:defRPr sz="3200">
                <a:solidFill>
                  <a:schemeClr val="tx1"/>
                </a:solidFill>
                <a:latin typeface="Lato Light"/>
                <a:ea typeface="Lato Light"/>
                <a:cs typeface="Lato Light"/>
              </a:defRPr>
            </a:lvl9pPr>
          </a:lstStyle>
          <a:p>
            <a:pPr algn="ctr"/>
            <a:r>
              <a:rPr lang="en-US" sz="2000" dirty="0">
                <a:latin typeface="Aparajita" pitchFamily="34" charset="0"/>
                <a:cs typeface="Aparajita" pitchFamily="34" charset="0"/>
              </a:rPr>
              <a:t>Kruskal Wallis</a:t>
            </a:r>
          </a:p>
          <a:p>
            <a:pPr algn="ctr"/>
            <a:r>
              <a:rPr lang="en-US" sz="2000" dirty="0">
                <a:latin typeface="Aparajita" pitchFamily="34" charset="0"/>
                <a:cs typeface="Aparajita" pitchFamily="34" charset="0"/>
              </a:rPr>
              <a:t>Wilcoxon </a:t>
            </a:r>
          </a:p>
          <a:p>
            <a:pPr algn="ctr"/>
            <a:r>
              <a:rPr lang="en-US" sz="2000" dirty="0">
                <a:latin typeface="Aparajita" pitchFamily="34" charset="0"/>
                <a:cs typeface="Aparajita" pitchFamily="34" charset="0"/>
              </a:rPr>
              <a:t>LDA</a:t>
            </a:r>
          </a:p>
        </p:txBody>
      </p:sp>
      <p:sp>
        <p:nvSpPr>
          <p:cNvPr id="51" name="TextBox 543"/>
          <p:cNvSpPr txBox="1">
            <a:spLocks noChangeArrowheads="1"/>
          </p:cNvSpPr>
          <p:nvPr/>
        </p:nvSpPr>
        <p:spPr bwMode="auto">
          <a:xfrm>
            <a:off x="5531945" y="1113701"/>
            <a:ext cx="1751442"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nchor="ctr">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a:r>
              <a:rPr lang="en-CA" sz="2000" b="1" dirty="0">
                <a:latin typeface="Aparajita" pitchFamily="34" charset="0"/>
                <a:cs typeface="Aparajita" pitchFamily="34" charset="0"/>
              </a:rPr>
              <a:t>The steps in </a:t>
            </a:r>
            <a:r>
              <a:rPr lang="en-CA" sz="2000" b="1" dirty="0" err="1">
                <a:latin typeface="Aparajita" pitchFamily="34" charset="0"/>
                <a:cs typeface="Aparajita" pitchFamily="34" charset="0"/>
              </a:rPr>
              <a:t>LEfSe</a:t>
            </a:r>
            <a:endParaRPr lang="en-US" sz="2000" b="1" cap="all" noProof="1">
              <a:latin typeface="Aparajita" pitchFamily="34" charset="0"/>
              <a:cs typeface="Aparajita" pitchFamily="34" charset="0"/>
            </a:endParaRPr>
          </a:p>
        </p:txBody>
      </p:sp>
      <p:sp>
        <p:nvSpPr>
          <p:cNvPr id="52" name="Line 396"/>
          <p:cNvSpPr>
            <a:spLocks noChangeShapeType="1"/>
          </p:cNvSpPr>
          <p:nvPr/>
        </p:nvSpPr>
        <p:spPr bwMode="auto">
          <a:xfrm>
            <a:off x="7571614" y="2663668"/>
            <a:ext cx="1556949" cy="0"/>
          </a:xfrm>
          <a:prstGeom prst="line">
            <a:avLst/>
          </a:prstGeom>
          <a:noFill/>
          <a:ln w="43920" cap="flat">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tIns="22860" rIns="45720" bIns="22860"/>
          <a:lstStyle/>
          <a:p>
            <a:pPr defTabSz="914217">
              <a:defRPr/>
            </a:pPr>
            <a:endParaRPr lang="en-US" sz="2000">
              <a:latin typeface="Aparajita" pitchFamily="34" charset="0"/>
              <a:cs typeface="Aparajita" pitchFamily="34" charset="0"/>
            </a:endParaRPr>
          </a:p>
        </p:txBody>
      </p:sp>
      <p:sp>
        <p:nvSpPr>
          <p:cNvPr id="53" name="Subtitle 2"/>
          <p:cNvSpPr txBox="1">
            <a:spLocks/>
          </p:cNvSpPr>
          <p:nvPr/>
        </p:nvSpPr>
        <p:spPr bwMode="auto">
          <a:xfrm>
            <a:off x="7095195" y="2680065"/>
            <a:ext cx="2441416" cy="72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45" tIns="54373" rIns="108745" bIns="54373">
            <a:spAutoFit/>
          </a:bodyPr>
          <a:lstStyle>
            <a:lvl1pPr defTabSz="1087438">
              <a:defRPr sz="4800">
                <a:solidFill>
                  <a:schemeClr val="tx1"/>
                </a:solidFill>
                <a:latin typeface="Lato Light"/>
                <a:ea typeface="Lato Light"/>
                <a:cs typeface="Lato Light"/>
              </a:defRPr>
            </a:lvl1pPr>
            <a:lvl2pPr marL="1087438" defTabSz="1087438">
              <a:defRPr sz="4000">
                <a:solidFill>
                  <a:schemeClr val="tx1"/>
                </a:solidFill>
                <a:latin typeface="Lato Light"/>
                <a:ea typeface="Lato Light"/>
                <a:cs typeface="Lato Light"/>
              </a:defRPr>
            </a:lvl2pPr>
            <a:lvl3pPr marL="2174875" defTabSz="1087438">
              <a:defRPr sz="3600">
                <a:solidFill>
                  <a:schemeClr val="tx1"/>
                </a:solidFill>
                <a:latin typeface="Lato Light"/>
                <a:ea typeface="Lato Light"/>
                <a:cs typeface="Lato Light"/>
              </a:defRPr>
            </a:lvl3pPr>
            <a:lvl4pPr marL="3262313" defTabSz="1087438">
              <a:defRPr sz="3200">
                <a:solidFill>
                  <a:schemeClr val="tx1"/>
                </a:solidFill>
                <a:latin typeface="Lato Light"/>
                <a:ea typeface="Lato Light"/>
                <a:cs typeface="Lato Light"/>
              </a:defRPr>
            </a:lvl4pPr>
            <a:lvl5pPr marL="4349750" defTabSz="1087438">
              <a:defRPr sz="3200">
                <a:solidFill>
                  <a:schemeClr val="tx1"/>
                </a:solidFill>
                <a:latin typeface="Lato Light"/>
                <a:ea typeface="Lato Light"/>
                <a:cs typeface="Lato Light"/>
              </a:defRPr>
            </a:lvl5pPr>
            <a:lvl6pPr marL="4806950" defTabSz="1087438" fontAlgn="base">
              <a:spcAft>
                <a:spcPct val="0"/>
              </a:spcAft>
              <a:defRPr sz="3200">
                <a:solidFill>
                  <a:schemeClr val="tx1"/>
                </a:solidFill>
                <a:latin typeface="Lato Light"/>
                <a:ea typeface="Lato Light"/>
                <a:cs typeface="Lato Light"/>
              </a:defRPr>
            </a:lvl6pPr>
            <a:lvl7pPr marL="5264150" defTabSz="1087438" fontAlgn="base">
              <a:spcAft>
                <a:spcPct val="0"/>
              </a:spcAft>
              <a:defRPr sz="3200">
                <a:solidFill>
                  <a:schemeClr val="tx1"/>
                </a:solidFill>
                <a:latin typeface="Lato Light"/>
                <a:ea typeface="Lato Light"/>
                <a:cs typeface="Lato Light"/>
              </a:defRPr>
            </a:lvl7pPr>
            <a:lvl8pPr marL="5721350" defTabSz="1087438" fontAlgn="base">
              <a:spcAft>
                <a:spcPct val="0"/>
              </a:spcAft>
              <a:defRPr sz="3200">
                <a:solidFill>
                  <a:schemeClr val="tx1"/>
                </a:solidFill>
                <a:latin typeface="Lato Light"/>
                <a:ea typeface="Lato Light"/>
                <a:cs typeface="Lato Light"/>
              </a:defRPr>
            </a:lvl8pPr>
            <a:lvl9pPr marL="6178550" defTabSz="1087438" fontAlgn="base">
              <a:spcAft>
                <a:spcPct val="0"/>
              </a:spcAft>
              <a:defRPr sz="3200">
                <a:solidFill>
                  <a:schemeClr val="tx1"/>
                </a:solidFill>
                <a:latin typeface="Lato Light"/>
                <a:ea typeface="Lato Light"/>
                <a:cs typeface="Lato Light"/>
              </a:defRPr>
            </a:lvl9pPr>
          </a:lstStyle>
          <a:p>
            <a:pPr algn="ctr"/>
            <a:r>
              <a:rPr lang="en-US" sz="2000" dirty="0">
                <a:latin typeface="Aparajita" pitchFamily="34" charset="0"/>
                <a:cs typeface="Aparajita" pitchFamily="34" charset="0"/>
              </a:rPr>
              <a:t>What can you get? </a:t>
            </a:r>
          </a:p>
          <a:p>
            <a:pPr algn="ctr"/>
            <a:r>
              <a:rPr lang="en-US" sz="2000" dirty="0">
                <a:latin typeface="Aparajita" pitchFamily="34" charset="0"/>
                <a:cs typeface="Aparajita" pitchFamily="34" charset="0"/>
              </a:rPr>
              <a:t>What is missing?</a:t>
            </a:r>
          </a:p>
        </p:txBody>
      </p:sp>
      <p:sp>
        <p:nvSpPr>
          <p:cNvPr id="54" name="TextBox 548"/>
          <p:cNvSpPr txBox="1">
            <a:spLocks noChangeArrowheads="1"/>
          </p:cNvSpPr>
          <p:nvPr/>
        </p:nvSpPr>
        <p:spPr bwMode="auto">
          <a:xfrm>
            <a:off x="6898835" y="2287067"/>
            <a:ext cx="2915222"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nchor="ctr">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a:r>
              <a:rPr lang="en-US" sz="2000" b="1" dirty="0">
                <a:latin typeface="Aparajita" pitchFamily="34" charset="0"/>
                <a:cs typeface="Aparajita" pitchFamily="34" charset="0"/>
              </a:rPr>
              <a:t>Upsides and downsides of </a:t>
            </a:r>
            <a:r>
              <a:rPr lang="en-US" sz="2000" b="1" dirty="0" err="1">
                <a:latin typeface="Aparajita" pitchFamily="34" charset="0"/>
                <a:cs typeface="Aparajita" pitchFamily="34" charset="0"/>
              </a:rPr>
              <a:t>LEfse</a:t>
            </a:r>
            <a:endParaRPr lang="en-US" sz="2000" b="1" cap="all" noProof="1">
              <a:latin typeface="Aparajita" pitchFamily="34" charset="0"/>
              <a:cs typeface="Aparajita" pitchFamily="34" charset="0"/>
            </a:endParaRPr>
          </a:p>
        </p:txBody>
      </p:sp>
      <p:sp>
        <p:nvSpPr>
          <p:cNvPr id="55" name="Freeform 522"/>
          <p:cNvSpPr>
            <a:spLocks noChangeArrowheads="1"/>
          </p:cNvSpPr>
          <p:nvPr/>
        </p:nvSpPr>
        <p:spPr bwMode="auto">
          <a:xfrm>
            <a:off x="10163787" y="4492625"/>
            <a:ext cx="836036" cy="1219200"/>
          </a:xfrm>
          <a:custGeom>
            <a:avLst/>
            <a:gdLst>
              <a:gd name="T0" fmla="*/ 1821 w 1822"/>
              <a:gd name="T1" fmla="*/ 911 h 2656"/>
              <a:gd name="T2" fmla="*/ 1821 w 1822"/>
              <a:gd name="T3" fmla="*/ 911 h 2656"/>
              <a:gd name="T4" fmla="*/ 912 w 1822"/>
              <a:gd name="T5" fmla="*/ 2655 h 2656"/>
              <a:gd name="T6" fmla="*/ 912 w 1822"/>
              <a:gd name="T7" fmla="*/ 2655 h 2656"/>
              <a:gd name="T8" fmla="*/ 0 w 1822"/>
              <a:gd name="T9" fmla="*/ 911 h 2656"/>
              <a:gd name="T10" fmla="*/ 0 w 1822"/>
              <a:gd name="T11" fmla="*/ 911 h 2656"/>
              <a:gd name="T12" fmla="*/ 912 w 1822"/>
              <a:gd name="T13" fmla="*/ 0 h 2656"/>
              <a:gd name="T14" fmla="*/ 912 w 1822"/>
              <a:gd name="T15" fmla="*/ 0 h 2656"/>
              <a:gd name="T16" fmla="*/ 1821 w 1822"/>
              <a:gd name="T17" fmla="*/ 911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2" h="2656">
                <a:moveTo>
                  <a:pt x="1821" y="911"/>
                </a:moveTo>
                <a:lnTo>
                  <a:pt x="1821" y="911"/>
                </a:lnTo>
                <a:cubicBezTo>
                  <a:pt x="1821" y="1633"/>
                  <a:pt x="912" y="2655"/>
                  <a:pt x="912" y="2655"/>
                </a:cubicBezTo>
                <a:lnTo>
                  <a:pt x="912" y="2655"/>
                </a:lnTo>
                <a:cubicBezTo>
                  <a:pt x="912" y="2655"/>
                  <a:pt x="0" y="1617"/>
                  <a:pt x="0" y="911"/>
                </a:cubicBezTo>
                <a:lnTo>
                  <a:pt x="0" y="911"/>
                </a:lnTo>
                <a:cubicBezTo>
                  <a:pt x="0" y="409"/>
                  <a:pt x="408" y="0"/>
                  <a:pt x="912" y="0"/>
                </a:cubicBezTo>
                <a:lnTo>
                  <a:pt x="912" y="0"/>
                </a:lnTo>
                <a:cubicBezTo>
                  <a:pt x="1414" y="0"/>
                  <a:pt x="1821" y="409"/>
                  <a:pt x="1821" y="911"/>
                </a:cubicBezTo>
              </a:path>
            </a:pathLst>
          </a:custGeom>
          <a:solidFill>
            <a:srgbClr val="FF0000"/>
          </a:solidFill>
          <a:ln>
            <a:noFill/>
          </a:ln>
          <a:effectLst/>
        </p:spPr>
        <p:txBody>
          <a:bodyPr wrap="none" lIns="45720" tIns="22860" rIns="45720" bIns="22860" anchor="ctr"/>
          <a:lstStyle/>
          <a:p>
            <a:pPr defTabSz="914217">
              <a:defRPr/>
            </a:pPr>
            <a:endParaRPr lang="en-US" sz="2000">
              <a:latin typeface="Aparajita" pitchFamily="34" charset="0"/>
              <a:cs typeface="Aparajita" pitchFamily="34" charset="0"/>
            </a:endParaRPr>
          </a:p>
        </p:txBody>
      </p:sp>
      <p:sp>
        <p:nvSpPr>
          <p:cNvPr id="56" name="Freeform 523"/>
          <p:cNvSpPr>
            <a:spLocks noChangeArrowheads="1"/>
          </p:cNvSpPr>
          <p:nvPr/>
        </p:nvSpPr>
        <p:spPr bwMode="auto">
          <a:xfrm>
            <a:off x="10592365" y="4496935"/>
            <a:ext cx="416827" cy="1240235"/>
          </a:xfrm>
          <a:custGeom>
            <a:avLst/>
            <a:gdLst>
              <a:gd name="T0" fmla="*/ 0 w 910"/>
              <a:gd name="T1" fmla="*/ 0 h 2656"/>
              <a:gd name="T2" fmla="*/ 0 w 910"/>
              <a:gd name="T3" fmla="*/ 2655 h 2656"/>
              <a:gd name="T4" fmla="*/ 0 w 910"/>
              <a:gd name="T5" fmla="*/ 2655 h 2656"/>
              <a:gd name="T6" fmla="*/ 909 w 910"/>
              <a:gd name="T7" fmla="*/ 911 h 2656"/>
              <a:gd name="T8" fmla="*/ 909 w 910"/>
              <a:gd name="T9" fmla="*/ 911 h 2656"/>
              <a:gd name="T10" fmla="*/ 0 w 910"/>
              <a:gd name="T11" fmla="*/ 0 h 2656"/>
            </a:gdLst>
            <a:ahLst/>
            <a:cxnLst>
              <a:cxn ang="0">
                <a:pos x="T0" y="T1"/>
              </a:cxn>
              <a:cxn ang="0">
                <a:pos x="T2" y="T3"/>
              </a:cxn>
              <a:cxn ang="0">
                <a:pos x="T4" y="T5"/>
              </a:cxn>
              <a:cxn ang="0">
                <a:pos x="T6" y="T7"/>
              </a:cxn>
              <a:cxn ang="0">
                <a:pos x="T8" y="T9"/>
              </a:cxn>
              <a:cxn ang="0">
                <a:pos x="T10" y="T11"/>
              </a:cxn>
            </a:cxnLst>
            <a:rect l="0" t="0" r="r" b="b"/>
            <a:pathLst>
              <a:path w="910" h="2656">
                <a:moveTo>
                  <a:pt x="0" y="0"/>
                </a:moveTo>
                <a:lnTo>
                  <a:pt x="0" y="2655"/>
                </a:lnTo>
                <a:lnTo>
                  <a:pt x="0" y="2655"/>
                </a:lnTo>
                <a:cubicBezTo>
                  <a:pt x="0" y="2655"/>
                  <a:pt x="909" y="1633"/>
                  <a:pt x="909" y="911"/>
                </a:cubicBezTo>
                <a:lnTo>
                  <a:pt x="909" y="911"/>
                </a:lnTo>
                <a:cubicBezTo>
                  <a:pt x="909" y="409"/>
                  <a:pt x="502" y="0"/>
                  <a:pt x="0" y="0"/>
                </a:cubicBezTo>
              </a:path>
            </a:pathLst>
          </a:custGeom>
          <a:solidFill>
            <a:srgbClr val="C00000"/>
          </a:solidFill>
          <a:ln>
            <a:noFill/>
          </a:ln>
          <a:effectLst/>
        </p:spPr>
        <p:txBody>
          <a:bodyPr wrap="none" lIns="45720" tIns="22860" rIns="45720" bIns="22860" anchor="ctr"/>
          <a:lstStyle/>
          <a:p>
            <a:pPr defTabSz="914217">
              <a:defRPr/>
            </a:pPr>
            <a:endParaRPr lang="en-US" sz="2000">
              <a:latin typeface="Aparajita" pitchFamily="34" charset="0"/>
              <a:cs typeface="Aparajita" pitchFamily="34" charset="0"/>
            </a:endParaRPr>
          </a:p>
        </p:txBody>
      </p:sp>
      <p:sp>
        <p:nvSpPr>
          <p:cNvPr id="57" name="Freeform 520"/>
          <p:cNvSpPr>
            <a:spLocks noChangeArrowheads="1"/>
          </p:cNvSpPr>
          <p:nvPr/>
        </p:nvSpPr>
        <p:spPr bwMode="auto">
          <a:xfrm>
            <a:off x="10267369" y="4589860"/>
            <a:ext cx="628020" cy="625475"/>
          </a:xfrm>
          <a:custGeom>
            <a:avLst/>
            <a:gdLst>
              <a:gd name="T0" fmla="*/ 1254321 w 1365"/>
              <a:gd name="T1" fmla="*/ 625596 h 1364"/>
              <a:gd name="T2" fmla="*/ 1254321 w 1365"/>
              <a:gd name="T3" fmla="*/ 625596 h 1364"/>
              <a:gd name="T4" fmla="*/ 626241 w 1365"/>
              <a:gd name="T5" fmla="*/ 1250275 h 1364"/>
              <a:gd name="T6" fmla="*/ 626241 w 1365"/>
              <a:gd name="T7" fmla="*/ 1250275 h 1364"/>
              <a:gd name="T8" fmla="*/ 0 w 1365"/>
              <a:gd name="T9" fmla="*/ 625596 h 1364"/>
              <a:gd name="T10" fmla="*/ 0 w 1365"/>
              <a:gd name="T11" fmla="*/ 625596 h 1364"/>
              <a:gd name="T12" fmla="*/ 626241 w 1365"/>
              <a:gd name="T13" fmla="*/ 0 h 1364"/>
              <a:gd name="T14" fmla="*/ 626241 w 1365"/>
              <a:gd name="T15" fmla="*/ 0 h 1364"/>
              <a:gd name="T16" fmla="*/ 1254321 w 1365"/>
              <a:gd name="T17" fmla="*/ 625596 h 13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65" h="1364">
                <a:moveTo>
                  <a:pt x="1364" y="682"/>
                </a:moveTo>
                <a:lnTo>
                  <a:pt x="1364" y="682"/>
                </a:lnTo>
                <a:cubicBezTo>
                  <a:pt x="1364" y="1059"/>
                  <a:pt x="1058" y="1363"/>
                  <a:pt x="681" y="1363"/>
                </a:cubicBezTo>
                <a:cubicBezTo>
                  <a:pt x="305" y="1363"/>
                  <a:pt x="0" y="1059"/>
                  <a:pt x="0" y="682"/>
                </a:cubicBezTo>
                <a:cubicBezTo>
                  <a:pt x="0" y="306"/>
                  <a:pt x="305" y="0"/>
                  <a:pt x="681" y="0"/>
                </a:cubicBezTo>
                <a:cubicBezTo>
                  <a:pt x="1058" y="0"/>
                  <a:pt x="1364" y="306"/>
                  <a:pt x="1364" y="682"/>
                </a:cubicBezTo>
              </a:path>
            </a:pathLst>
          </a:custGeom>
          <a:solidFill>
            <a:srgbClr val="FFFFF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45720" tIns="22860" rIns="45720" bIns="22860" anchor="ctr"/>
          <a:lstStyle/>
          <a:p>
            <a:endParaRPr lang="en-US" sz="2000">
              <a:latin typeface="Aparajita" pitchFamily="34" charset="0"/>
              <a:cs typeface="Aparajita" pitchFamily="34" charset="0"/>
            </a:endParaRPr>
          </a:p>
        </p:txBody>
      </p:sp>
      <p:sp>
        <p:nvSpPr>
          <p:cNvPr id="58" name="TextBox 57"/>
          <p:cNvSpPr txBox="1"/>
          <p:nvPr/>
        </p:nvSpPr>
        <p:spPr>
          <a:xfrm>
            <a:off x="10406292" y="4633516"/>
            <a:ext cx="526392" cy="646331"/>
          </a:xfrm>
          <a:prstGeom prst="rect">
            <a:avLst/>
          </a:prstGeom>
          <a:noFill/>
        </p:spPr>
        <p:txBody>
          <a:bodyPr wrap="square" rtlCol="0">
            <a:spAutoFit/>
          </a:bodyPr>
          <a:lstStyle/>
          <a:p>
            <a:r>
              <a:rPr lang="en-US" sz="3600" b="1" dirty="0">
                <a:latin typeface="Aparajita" pitchFamily="34" charset="0"/>
                <a:cs typeface="Aparajita" pitchFamily="34" charset="0"/>
              </a:rPr>
              <a:t>5</a:t>
            </a:r>
          </a:p>
        </p:txBody>
      </p:sp>
      <p:sp>
        <p:nvSpPr>
          <p:cNvPr id="59" name="TextBox 538"/>
          <p:cNvSpPr txBox="1">
            <a:spLocks noChangeArrowheads="1"/>
          </p:cNvSpPr>
          <p:nvPr/>
        </p:nvSpPr>
        <p:spPr bwMode="auto">
          <a:xfrm>
            <a:off x="9284424" y="3498741"/>
            <a:ext cx="2581797"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nchor="ctr">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eaLnBrk="1" hangingPunct="1"/>
            <a:r>
              <a:rPr lang="en-US" sz="2000" b="1" dirty="0">
                <a:latin typeface="Aparajita" pitchFamily="34" charset="0"/>
                <a:ea typeface="Lato Black"/>
                <a:cs typeface="Aparajita" pitchFamily="34" charset="0"/>
              </a:rPr>
              <a:t>Combination with Wilcoxon</a:t>
            </a:r>
          </a:p>
        </p:txBody>
      </p:sp>
      <p:sp>
        <p:nvSpPr>
          <p:cNvPr id="60" name="Line 396"/>
          <p:cNvSpPr>
            <a:spLocks noChangeShapeType="1"/>
          </p:cNvSpPr>
          <p:nvPr/>
        </p:nvSpPr>
        <p:spPr bwMode="auto">
          <a:xfrm>
            <a:off x="9764543" y="3862387"/>
            <a:ext cx="1556949" cy="1588"/>
          </a:xfrm>
          <a:prstGeom prst="line">
            <a:avLst/>
          </a:prstGeom>
          <a:noFill/>
          <a:ln w="43920" cap="flat">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tIns="22860" rIns="45720" bIns="22860"/>
          <a:lstStyle/>
          <a:p>
            <a:pPr defTabSz="914217">
              <a:defRPr/>
            </a:pPr>
            <a:endParaRPr lang="en-US" sz="2000">
              <a:latin typeface="Aparajita" pitchFamily="34" charset="0"/>
              <a:cs typeface="Aparajita" pitchFamily="34" charset="0"/>
            </a:endParaRPr>
          </a:p>
        </p:txBody>
      </p:sp>
      <p:sp>
        <p:nvSpPr>
          <p:cNvPr id="61" name="Subtitle 2"/>
          <p:cNvSpPr txBox="1">
            <a:spLocks/>
          </p:cNvSpPr>
          <p:nvPr/>
        </p:nvSpPr>
        <p:spPr bwMode="auto">
          <a:xfrm>
            <a:off x="9074869" y="3880969"/>
            <a:ext cx="2911365" cy="72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45" tIns="54373" rIns="108745" bIns="54373">
            <a:spAutoFit/>
          </a:bodyPr>
          <a:lstStyle>
            <a:lvl1pPr defTabSz="1087438">
              <a:defRPr sz="4800">
                <a:solidFill>
                  <a:schemeClr val="tx1"/>
                </a:solidFill>
                <a:latin typeface="Lato Light"/>
                <a:ea typeface="Lato Light"/>
                <a:cs typeface="Lato Light"/>
              </a:defRPr>
            </a:lvl1pPr>
            <a:lvl2pPr marL="1087438" defTabSz="1087438">
              <a:defRPr sz="4000">
                <a:solidFill>
                  <a:schemeClr val="tx1"/>
                </a:solidFill>
                <a:latin typeface="Lato Light"/>
                <a:ea typeface="Lato Light"/>
                <a:cs typeface="Lato Light"/>
              </a:defRPr>
            </a:lvl2pPr>
            <a:lvl3pPr marL="2174875" defTabSz="1087438">
              <a:defRPr sz="3600">
                <a:solidFill>
                  <a:schemeClr val="tx1"/>
                </a:solidFill>
                <a:latin typeface="Lato Light"/>
                <a:ea typeface="Lato Light"/>
                <a:cs typeface="Lato Light"/>
              </a:defRPr>
            </a:lvl3pPr>
            <a:lvl4pPr marL="3262313" defTabSz="1087438">
              <a:defRPr sz="3200">
                <a:solidFill>
                  <a:schemeClr val="tx1"/>
                </a:solidFill>
                <a:latin typeface="Lato Light"/>
                <a:ea typeface="Lato Light"/>
                <a:cs typeface="Lato Light"/>
              </a:defRPr>
            </a:lvl4pPr>
            <a:lvl5pPr marL="4349750" defTabSz="1087438">
              <a:defRPr sz="3200">
                <a:solidFill>
                  <a:schemeClr val="tx1"/>
                </a:solidFill>
                <a:latin typeface="Lato Light"/>
                <a:ea typeface="Lato Light"/>
                <a:cs typeface="Lato Light"/>
              </a:defRPr>
            </a:lvl5pPr>
            <a:lvl6pPr marL="4806950" defTabSz="1087438" fontAlgn="base">
              <a:spcAft>
                <a:spcPct val="0"/>
              </a:spcAft>
              <a:defRPr sz="3200">
                <a:solidFill>
                  <a:schemeClr val="tx1"/>
                </a:solidFill>
                <a:latin typeface="Lato Light"/>
                <a:ea typeface="Lato Light"/>
                <a:cs typeface="Lato Light"/>
              </a:defRPr>
            </a:lvl6pPr>
            <a:lvl7pPr marL="5264150" defTabSz="1087438" fontAlgn="base">
              <a:spcAft>
                <a:spcPct val="0"/>
              </a:spcAft>
              <a:defRPr sz="3200">
                <a:solidFill>
                  <a:schemeClr val="tx1"/>
                </a:solidFill>
                <a:latin typeface="Lato Light"/>
                <a:ea typeface="Lato Light"/>
                <a:cs typeface="Lato Light"/>
              </a:defRPr>
            </a:lvl7pPr>
            <a:lvl8pPr marL="5721350" defTabSz="1087438" fontAlgn="base">
              <a:spcAft>
                <a:spcPct val="0"/>
              </a:spcAft>
              <a:defRPr sz="3200">
                <a:solidFill>
                  <a:schemeClr val="tx1"/>
                </a:solidFill>
                <a:latin typeface="Lato Light"/>
                <a:ea typeface="Lato Light"/>
                <a:cs typeface="Lato Light"/>
              </a:defRPr>
            </a:lvl8pPr>
            <a:lvl9pPr marL="6178550" defTabSz="1087438" fontAlgn="base">
              <a:spcAft>
                <a:spcPct val="0"/>
              </a:spcAft>
              <a:defRPr sz="3200">
                <a:solidFill>
                  <a:schemeClr val="tx1"/>
                </a:solidFill>
                <a:latin typeface="Lato Light"/>
                <a:ea typeface="Lato Light"/>
                <a:cs typeface="Lato Light"/>
              </a:defRPr>
            </a:lvl9pPr>
          </a:lstStyle>
          <a:p>
            <a:pPr algn="ctr"/>
            <a:r>
              <a:rPr lang="en-US" sz="2000" dirty="0">
                <a:latin typeface="Aparajita" pitchFamily="34" charset="0"/>
                <a:cs typeface="Aparajita" pitchFamily="34" charset="0"/>
              </a:rPr>
              <a:t>Using both </a:t>
            </a:r>
            <a:r>
              <a:rPr lang="en-US" sz="2000" dirty="0" err="1">
                <a:latin typeface="Aparajita" pitchFamily="34" charset="0"/>
                <a:cs typeface="Aparajita" pitchFamily="34" charset="0"/>
              </a:rPr>
              <a:t>LEfSe</a:t>
            </a:r>
            <a:r>
              <a:rPr lang="en-US" sz="2000" dirty="0">
                <a:latin typeface="Aparajita" pitchFamily="34" charset="0"/>
                <a:cs typeface="Aparajita" pitchFamily="34" charset="0"/>
              </a:rPr>
              <a:t> and Wilcoxon signed rank sum test</a:t>
            </a:r>
          </a:p>
        </p:txBody>
      </p:sp>
      <p:sp>
        <p:nvSpPr>
          <p:cNvPr id="62" name="Line 396"/>
          <p:cNvSpPr>
            <a:spLocks noChangeShapeType="1"/>
          </p:cNvSpPr>
          <p:nvPr/>
        </p:nvSpPr>
        <p:spPr bwMode="auto">
          <a:xfrm>
            <a:off x="5622836" y="1467644"/>
            <a:ext cx="1556949" cy="1588"/>
          </a:xfrm>
          <a:prstGeom prst="line">
            <a:avLst/>
          </a:prstGeom>
          <a:noFill/>
          <a:ln w="43920" cap="flat">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tIns="22860" rIns="45720" bIns="22860"/>
          <a:lstStyle/>
          <a:p>
            <a:pPr defTabSz="914217">
              <a:defRPr/>
            </a:pPr>
            <a:endParaRPr lang="en-US" sz="2000">
              <a:latin typeface="Aparajita" pitchFamily="34" charset="0"/>
              <a:cs typeface="Aparajita" pitchFamily="34" charset="0"/>
            </a:endParaRPr>
          </a:p>
        </p:txBody>
      </p:sp>
      <p:sp>
        <p:nvSpPr>
          <p:cNvPr id="65" name="Line 397"/>
          <p:cNvSpPr>
            <a:spLocks noChangeShapeType="1"/>
          </p:cNvSpPr>
          <p:nvPr/>
        </p:nvSpPr>
        <p:spPr bwMode="auto">
          <a:xfrm>
            <a:off x="10570772" y="3862433"/>
            <a:ext cx="761405" cy="1588"/>
          </a:xfrm>
          <a:prstGeom prst="line">
            <a:avLst/>
          </a:prstGeom>
          <a:noFill/>
          <a:ln w="43920" cap="flat">
            <a:solidFill>
              <a:schemeClr val="bg1">
                <a:lumMod val="8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tIns="22860" rIns="45720" bIns="22860"/>
          <a:lstStyle/>
          <a:p>
            <a:pPr defTabSz="914217">
              <a:defRPr/>
            </a:pPr>
            <a:endParaRPr lang="en-US" sz="2000">
              <a:latin typeface="Aparajita" pitchFamily="34" charset="0"/>
              <a:cs typeface="Aparajita" pitchFamily="34" charset="0"/>
            </a:endParaRPr>
          </a:p>
        </p:txBody>
      </p:sp>
      <p:sp>
        <p:nvSpPr>
          <p:cNvPr id="67" name="Line 397"/>
          <p:cNvSpPr>
            <a:spLocks noChangeShapeType="1"/>
          </p:cNvSpPr>
          <p:nvPr/>
        </p:nvSpPr>
        <p:spPr bwMode="auto">
          <a:xfrm>
            <a:off x="6393241" y="1469595"/>
            <a:ext cx="761405" cy="1588"/>
          </a:xfrm>
          <a:prstGeom prst="line">
            <a:avLst/>
          </a:prstGeom>
          <a:noFill/>
          <a:ln w="43920" cap="flat">
            <a:solidFill>
              <a:schemeClr val="bg1">
                <a:lumMod val="8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tIns="22860" rIns="45720" bIns="22860"/>
          <a:lstStyle/>
          <a:p>
            <a:pPr defTabSz="914217">
              <a:defRPr/>
            </a:pPr>
            <a:endParaRPr lang="en-US" sz="2000">
              <a:latin typeface="Aparajita" pitchFamily="34" charset="0"/>
              <a:cs typeface="Aparajita" pitchFamily="34" charset="0"/>
            </a:endParaRPr>
          </a:p>
        </p:txBody>
      </p:sp>
      <p:sp>
        <p:nvSpPr>
          <p:cNvPr id="68" name="Line 397"/>
          <p:cNvSpPr>
            <a:spLocks noChangeShapeType="1"/>
          </p:cNvSpPr>
          <p:nvPr/>
        </p:nvSpPr>
        <p:spPr bwMode="auto">
          <a:xfrm>
            <a:off x="8365967" y="2659427"/>
            <a:ext cx="761405" cy="1588"/>
          </a:xfrm>
          <a:prstGeom prst="line">
            <a:avLst/>
          </a:prstGeom>
          <a:noFill/>
          <a:ln w="43920" cap="flat">
            <a:solidFill>
              <a:schemeClr val="bg1">
                <a:lumMod val="8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tIns="22860" rIns="45720" bIns="22860"/>
          <a:lstStyle/>
          <a:p>
            <a:pPr defTabSz="914217">
              <a:defRPr/>
            </a:pPr>
            <a:endParaRPr lang="en-US" sz="2000">
              <a:latin typeface="Aparajita" pitchFamily="34" charset="0"/>
              <a:cs typeface="Aparajita" pitchFamily="34" charset="0"/>
            </a:endParaRPr>
          </a:p>
        </p:txBody>
      </p:sp>
      <p:sp>
        <p:nvSpPr>
          <p:cNvPr id="2" name="Slide Number Placeholder 1"/>
          <p:cNvSpPr>
            <a:spLocks noGrp="1"/>
          </p:cNvSpPr>
          <p:nvPr>
            <p:ph type="sldNum" sz="quarter" idx="12"/>
          </p:nvPr>
        </p:nvSpPr>
        <p:spPr>
          <a:xfrm>
            <a:off x="8732520" y="6356350"/>
            <a:ext cx="2743200" cy="365125"/>
          </a:xfrm>
        </p:spPr>
        <p:txBody>
          <a:bodyPr/>
          <a:lstStyle/>
          <a:p>
            <a:fld id="{90B2561A-E920-4509-B368-94DA748A6B2D}" type="slidenum">
              <a:rPr lang="en-CA" smtClean="0">
                <a:solidFill>
                  <a:schemeClr val="tx1"/>
                </a:solidFill>
              </a:rPr>
              <a:t>2</a:t>
            </a:fld>
            <a:endParaRPr lang="en-CA">
              <a:solidFill>
                <a:schemeClr val="tx1"/>
              </a:solidFill>
            </a:endParaRPr>
          </a:p>
        </p:txBody>
      </p:sp>
    </p:spTree>
    <p:extLst>
      <p:ext uri="{BB962C8B-B14F-4D97-AF65-F5344CB8AC3E}">
        <p14:creationId xmlns:p14="http://schemas.microsoft.com/office/powerpoint/2010/main" val="21164822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1000"/>
                                        <p:tgtEl>
                                          <p:spTgt spid="45"/>
                                        </p:tgtEl>
                                      </p:cBhvr>
                                    </p:animEffect>
                                    <p:anim calcmode="lin" valueType="num">
                                      <p:cBhvr>
                                        <p:cTn id="18" dur="1000" fill="hold"/>
                                        <p:tgtEl>
                                          <p:spTgt spid="45"/>
                                        </p:tgtEl>
                                        <p:attrNameLst>
                                          <p:attrName>ppt_x</p:attrName>
                                        </p:attrNameLst>
                                      </p:cBhvr>
                                      <p:tavLst>
                                        <p:tav tm="0">
                                          <p:val>
                                            <p:strVal val="#ppt_x"/>
                                          </p:val>
                                        </p:tav>
                                        <p:tav tm="100000">
                                          <p:val>
                                            <p:strVal val="#ppt_x"/>
                                          </p:val>
                                        </p:tav>
                                      </p:tavLst>
                                    </p:anim>
                                    <p:anim calcmode="lin" valueType="num">
                                      <p:cBhvr>
                                        <p:cTn id="19" dur="1000" fill="hold"/>
                                        <p:tgtEl>
                                          <p:spTgt spid="4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1000"/>
                                        <p:tgtEl>
                                          <p:spTgt spid="44"/>
                                        </p:tgtEl>
                                      </p:cBhvr>
                                    </p:animEffect>
                                    <p:anim calcmode="lin" valueType="num">
                                      <p:cBhvr>
                                        <p:cTn id="23" dur="1000" fill="hold"/>
                                        <p:tgtEl>
                                          <p:spTgt spid="44"/>
                                        </p:tgtEl>
                                        <p:attrNameLst>
                                          <p:attrName>ppt_x</p:attrName>
                                        </p:attrNameLst>
                                      </p:cBhvr>
                                      <p:tavLst>
                                        <p:tav tm="0">
                                          <p:val>
                                            <p:strVal val="#ppt_x"/>
                                          </p:val>
                                        </p:tav>
                                        <p:tav tm="100000">
                                          <p:val>
                                            <p:strVal val="#ppt_x"/>
                                          </p:val>
                                        </p:tav>
                                      </p:tavLst>
                                    </p:anim>
                                    <p:anim calcmode="lin" valueType="num">
                                      <p:cBhvr>
                                        <p:cTn id="2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1000"/>
                                        <p:tgtEl>
                                          <p:spTgt spid="46"/>
                                        </p:tgtEl>
                                      </p:cBhvr>
                                    </p:animEffect>
                                    <p:anim calcmode="lin" valueType="num">
                                      <p:cBhvr>
                                        <p:cTn id="30" dur="1000" fill="hold"/>
                                        <p:tgtEl>
                                          <p:spTgt spid="46"/>
                                        </p:tgtEl>
                                        <p:attrNameLst>
                                          <p:attrName>ppt_x</p:attrName>
                                        </p:attrNameLst>
                                      </p:cBhvr>
                                      <p:tavLst>
                                        <p:tav tm="0">
                                          <p:val>
                                            <p:strVal val="#ppt_x"/>
                                          </p:val>
                                        </p:tav>
                                        <p:tav tm="100000">
                                          <p:val>
                                            <p:strVal val="#ppt_x"/>
                                          </p:val>
                                        </p:tav>
                                      </p:tavLst>
                                    </p:anim>
                                    <p:anim calcmode="lin" valueType="num">
                                      <p:cBhvr>
                                        <p:cTn id="31" dur="1000" fill="hold"/>
                                        <p:tgtEl>
                                          <p:spTgt spid="4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1000"/>
                                        <p:tgtEl>
                                          <p:spTgt spid="47"/>
                                        </p:tgtEl>
                                      </p:cBhvr>
                                    </p:animEffect>
                                    <p:anim calcmode="lin" valueType="num">
                                      <p:cBhvr>
                                        <p:cTn id="35" dur="1000" fill="hold"/>
                                        <p:tgtEl>
                                          <p:spTgt spid="47"/>
                                        </p:tgtEl>
                                        <p:attrNameLst>
                                          <p:attrName>ppt_x</p:attrName>
                                        </p:attrNameLst>
                                      </p:cBhvr>
                                      <p:tavLst>
                                        <p:tav tm="0">
                                          <p:val>
                                            <p:strVal val="#ppt_x"/>
                                          </p:val>
                                        </p:tav>
                                        <p:tav tm="100000">
                                          <p:val>
                                            <p:strVal val="#ppt_x"/>
                                          </p:val>
                                        </p:tav>
                                      </p:tavLst>
                                    </p:anim>
                                    <p:anim calcmode="lin" valueType="num">
                                      <p:cBhvr>
                                        <p:cTn id="36" dur="1000" fill="hold"/>
                                        <p:tgtEl>
                                          <p:spTgt spid="4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1000"/>
                                        <p:tgtEl>
                                          <p:spTgt spid="49"/>
                                        </p:tgtEl>
                                      </p:cBhvr>
                                    </p:animEffect>
                                    <p:anim calcmode="lin" valueType="num">
                                      <p:cBhvr>
                                        <p:cTn id="40" dur="1000" fill="hold"/>
                                        <p:tgtEl>
                                          <p:spTgt spid="49"/>
                                        </p:tgtEl>
                                        <p:attrNameLst>
                                          <p:attrName>ppt_x</p:attrName>
                                        </p:attrNameLst>
                                      </p:cBhvr>
                                      <p:tavLst>
                                        <p:tav tm="0">
                                          <p:val>
                                            <p:strVal val="#ppt_x"/>
                                          </p:val>
                                        </p:tav>
                                        <p:tav tm="100000">
                                          <p:val>
                                            <p:strVal val="#ppt_x"/>
                                          </p:val>
                                        </p:tav>
                                      </p:tavLst>
                                    </p:anim>
                                    <p:anim calcmode="lin" valueType="num">
                                      <p:cBhvr>
                                        <p:cTn id="41" dur="1000" fill="hold"/>
                                        <p:tgtEl>
                                          <p:spTgt spid="4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67"/>
                                        </p:tgtEl>
                                        <p:attrNameLst>
                                          <p:attrName>style.visibility</p:attrName>
                                        </p:attrNameLst>
                                      </p:cBhvr>
                                      <p:to>
                                        <p:strVal val="visible"/>
                                      </p:to>
                                    </p:set>
                                    <p:animEffect transition="in" filter="fade">
                                      <p:cBhvr>
                                        <p:cTn id="51" dur="1000"/>
                                        <p:tgtEl>
                                          <p:spTgt spid="67"/>
                                        </p:tgtEl>
                                      </p:cBhvr>
                                    </p:animEffect>
                                    <p:anim calcmode="lin" valueType="num">
                                      <p:cBhvr>
                                        <p:cTn id="52" dur="1000" fill="hold"/>
                                        <p:tgtEl>
                                          <p:spTgt spid="67"/>
                                        </p:tgtEl>
                                        <p:attrNameLst>
                                          <p:attrName>ppt_x</p:attrName>
                                        </p:attrNameLst>
                                      </p:cBhvr>
                                      <p:tavLst>
                                        <p:tav tm="0">
                                          <p:val>
                                            <p:strVal val="#ppt_x"/>
                                          </p:val>
                                        </p:tav>
                                        <p:tav tm="100000">
                                          <p:val>
                                            <p:strVal val="#ppt_x"/>
                                          </p:val>
                                        </p:tav>
                                      </p:tavLst>
                                    </p:anim>
                                    <p:anim calcmode="lin" valueType="num">
                                      <p:cBhvr>
                                        <p:cTn id="53" dur="1000" fill="hold"/>
                                        <p:tgtEl>
                                          <p:spTgt spid="6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fade">
                                      <p:cBhvr>
                                        <p:cTn id="56" dur="1000"/>
                                        <p:tgtEl>
                                          <p:spTgt spid="62"/>
                                        </p:tgtEl>
                                      </p:cBhvr>
                                    </p:animEffect>
                                    <p:anim calcmode="lin" valueType="num">
                                      <p:cBhvr>
                                        <p:cTn id="57" dur="1000" fill="hold"/>
                                        <p:tgtEl>
                                          <p:spTgt spid="62"/>
                                        </p:tgtEl>
                                        <p:attrNameLst>
                                          <p:attrName>ppt_x</p:attrName>
                                        </p:attrNameLst>
                                      </p:cBhvr>
                                      <p:tavLst>
                                        <p:tav tm="0">
                                          <p:val>
                                            <p:strVal val="#ppt_x"/>
                                          </p:val>
                                        </p:tav>
                                        <p:tav tm="100000">
                                          <p:val>
                                            <p:strVal val="#ppt_x"/>
                                          </p:val>
                                        </p:tav>
                                      </p:tavLst>
                                    </p:anim>
                                    <p:anim calcmode="lin" valueType="num">
                                      <p:cBhvr>
                                        <p:cTn id="58" dur="1000" fill="hold"/>
                                        <p:tgtEl>
                                          <p:spTgt spid="62"/>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fade">
                                      <p:cBhvr>
                                        <p:cTn id="66" dur="1000"/>
                                        <p:tgtEl>
                                          <p:spTgt spid="50"/>
                                        </p:tgtEl>
                                      </p:cBhvr>
                                    </p:animEffect>
                                    <p:anim calcmode="lin" valueType="num">
                                      <p:cBhvr>
                                        <p:cTn id="67" dur="1000" fill="hold"/>
                                        <p:tgtEl>
                                          <p:spTgt spid="50"/>
                                        </p:tgtEl>
                                        <p:attrNameLst>
                                          <p:attrName>ppt_x</p:attrName>
                                        </p:attrNameLst>
                                      </p:cBhvr>
                                      <p:tavLst>
                                        <p:tav tm="0">
                                          <p:val>
                                            <p:strVal val="#ppt_x"/>
                                          </p:val>
                                        </p:tav>
                                        <p:tav tm="100000">
                                          <p:val>
                                            <p:strVal val="#ppt_x"/>
                                          </p:val>
                                        </p:tav>
                                      </p:tavLst>
                                    </p:anim>
                                    <p:anim calcmode="lin" valueType="num">
                                      <p:cBhvr>
                                        <p:cTn id="6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1000"/>
                                        <p:tgtEl>
                                          <p:spTgt spid="68"/>
                                        </p:tgtEl>
                                      </p:cBhvr>
                                    </p:animEffect>
                                    <p:anim calcmode="lin" valueType="num">
                                      <p:cBhvr>
                                        <p:cTn id="74" dur="1000" fill="hold"/>
                                        <p:tgtEl>
                                          <p:spTgt spid="68"/>
                                        </p:tgtEl>
                                        <p:attrNameLst>
                                          <p:attrName>ppt_x</p:attrName>
                                        </p:attrNameLst>
                                      </p:cBhvr>
                                      <p:tavLst>
                                        <p:tav tm="0">
                                          <p:val>
                                            <p:strVal val="#ppt_x"/>
                                          </p:val>
                                        </p:tav>
                                        <p:tav tm="100000">
                                          <p:val>
                                            <p:strVal val="#ppt_x"/>
                                          </p:val>
                                        </p:tav>
                                      </p:tavLst>
                                    </p:anim>
                                    <p:anim calcmode="lin" valueType="num">
                                      <p:cBhvr>
                                        <p:cTn id="75" dur="1000" fill="hold"/>
                                        <p:tgtEl>
                                          <p:spTgt spid="68"/>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fade">
                                      <p:cBhvr>
                                        <p:cTn id="78" dur="1000"/>
                                        <p:tgtEl>
                                          <p:spTgt spid="52"/>
                                        </p:tgtEl>
                                      </p:cBhvr>
                                    </p:animEffect>
                                    <p:anim calcmode="lin" valueType="num">
                                      <p:cBhvr>
                                        <p:cTn id="79" dur="1000" fill="hold"/>
                                        <p:tgtEl>
                                          <p:spTgt spid="52"/>
                                        </p:tgtEl>
                                        <p:attrNameLst>
                                          <p:attrName>ppt_x</p:attrName>
                                        </p:attrNameLst>
                                      </p:cBhvr>
                                      <p:tavLst>
                                        <p:tav tm="0">
                                          <p:val>
                                            <p:strVal val="#ppt_x"/>
                                          </p:val>
                                        </p:tav>
                                        <p:tav tm="100000">
                                          <p:val>
                                            <p:strVal val="#ppt_x"/>
                                          </p:val>
                                        </p:tav>
                                      </p:tavLst>
                                    </p:anim>
                                    <p:anim calcmode="lin" valueType="num">
                                      <p:cBhvr>
                                        <p:cTn id="80" dur="1000" fill="hold"/>
                                        <p:tgtEl>
                                          <p:spTgt spid="52"/>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fade">
                                      <p:cBhvr>
                                        <p:cTn id="83" dur="1000"/>
                                        <p:tgtEl>
                                          <p:spTgt spid="54"/>
                                        </p:tgtEl>
                                      </p:cBhvr>
                                    </p:animEffect>
                                    <p:anim calcmode="lin" valueType="num">
                                      <p:cBhvr>
                                        <p:cTn id="84" dur="1000" fill="hold"/>
                                        <p:tgtEl>
                                          <p:spTgt spid="54"/>
                                        </p:tgtEl>
                                        <p:attrNameLst>
                                          <p:attrName>ppt_x</p:attrName>
                                        </p:attrNameLst>
                                      </p:cBhvr>
                                      <p:tavLst>
                                        <p:tav tm="0">
                                          <p:val>
                                            <p:strVal val="#ppt_x"/>
                                          </p:val>
                                        </p:tav>
                                        <p:tav tm="100000">
                                          <p:val>
                                            <p:strVal val="#ppt_x"/>
                                          </p:val>
                                        </p:tav>
                                      </p:tavLst>
                                    </p:anim>
                                    <p:anim calcmode="lin" valueType="num">
                                      <p:cBhvr>
                                        <p:cTn id="85" dur="1000" fill="hold"/>
                                        <p:tgtEl>
                                          <p:spTgt spid="54"/>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fade">
                                      <p:cBhvr>
                                        <p:cTn id="88" dur="1000"/>
                                        <p:tgtEl>
                                          <p:spTgt spid="53"/>
                                        </p:tgtEl>
                                      </p:cBhvr>
                                    </p:animEffect>
                                    <p:anim calcmode="lin" valueType="num">
                                      <p:cBhvr>
                                        <p:cTn id="89" dur="1000" fill="hold"/>
                                        <p:tgtEl>
                                          <p:spTgt spid="53"/>
                                        </p:tgtEl>
                                        <p:attrNameLst>
                                          <p:attrName>ppt_x</p:attrName>
                                        </p:attrNameLst>
                                      </p:cBhvr>
                                      <p:tavLst>
                                        <p:tav tm="0">
                                          <p:val>
                                            <p:strVal val="#ppt_x"/>
                                          </p:val>
                                        </p:tav>
                                        <p:tav tm="100000">
                                          <p:val>
                                            <p:strVal val="#ppt_x"/>
                                          </p:val>
                                        </p:tav>
                                      </p:tavLst>
                                    </p:anim>
                                    <p:anim calcmode="lin" valueType="num">
                                      <p:cBhvr>
                                        <p:cTn id="90"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65"/>
                                        </p:tgtEl>
                                        <p:attrNameLst>
                                          <p:attrName>style.visibility</p:attrName>
                                        </p:attrNameLst>
                                      </p:cBhvr>
                                      <p:to>
                                        <p:strVal val="visible"/>
                                      </p:to>
                                    </p:set>
                                    <p:animEffect transition="in" filter="fade">
                                      <p:cBhvr>
                                        <p:cTn id="95" dur="1000"/>
                                        <p:tgtEl>
                                          <p:spTgt spid="65"/>
                                        </p:tgtEl>
                                      </p:cBhvr>
                                    </p:animEffect>
                                    <p:anim calcmode="lin" valueType="num">
                                      <p:cBhvr>
                                        <p:cTn id="96" dur="1000" fill="hold"/>
                                        <p:tgtEl>
                                          <p:spTgt spid="65"/>
                                        </p:tgtEl>
                                        <p:attrNameLst>
                                          <p:attrName>ppt_x</p:attrName>
                                        </p:attrNameLst>
                                      </p:cBhvr>
                                      <p:tavLst>
                                        <p:tav tm="0">
                                          <p:val>
                                            <p:strVal val="#ppt_x"/>
                                          </p:val>
                                        </p:tav>
                                        <p:tav tm="100000">
                                          <p:val>
                                            <p:strVal val="#ppt_x"/>
                                          </p:val>
                                        </p:tav>
                                      </p:tavLst>
                                    </p:anim>
                                    <p:anim calcmode="lin" valueType="num">
                                      <p:cBhvr>
                                        <p:cTn id="97" dur="1000" fill="hold"/>
                                        <p:tgtEl>
                                          <p:spTgt spid="65"/>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60"/>
                                        </p:tgtEl>
                                        <p:attrNameLst>
                                          <p:attrName>style.visibility</p:attrName>
                                        </p:attrNameLst>
                                      </p:cBhvr>
                                      <p:to>
                                        <p:strVal val="visible"/>
                                      </p:to>
                                    </p:set>
                                    <p:animEffect transition="in" filter="fade">
                                      <p:cBhvr>
                                        <p:cTn id="100" dur="1000"/>
                                        <p:tgtEl>
                                          <p:spTgt spid="60"/>
                                        </p:tgtEl>
                                      </p:cBhvr>
                                    </p:animEffect>
                                    <p:anim calcmode="lin" valueType="num">
                                      <p:cBhvr>
                                        <p:cTn id="101" dur="1000" fill="hold"/>
                                        <p:tgtEl>
                                          <p:spTgt spid="60"/>
                                        </p:tgtEl>
                                        <p:attrNameLst>
                                          <p:attrName>ppt_x</p:attrName>
                                        </p:attrNameLst>
                                      </p:cBhvr>
                                      <p:tavLst>
                                        <p:tav tm="0">
                                          <p:val>
                                            <p:strVal val="#ppt_x"/>
                                          </p:val>
                                        </p:tav>
                                        <p:tav tm="100000">
                                          <p:val>
                                            <p:strVal val="#ppt_x"/>
                                          </p:val>
                                        </p:tav>
                                      </p:tavLst>
                                    </p:anim>
                                    <p:anim calcmode="lin" valueType="num">
                                      <p:cBhvr>
                                        <p:cTn id="102" dur="1000" fill="hold"/>
                                        <p:tgtEl>
                                          <p:spTgt spid="60"/>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59"/>
                                        </p:tgtEl>
                                        <p:attrNameLst>
                                          <p:attrName>style.visibility</p:attrName>
                                        </p:attrNameLst>
                                      </p:cBhvr>
                                      <p:to>
                                        <p:strVal val="visible"/>
                                      </p:to>
                                    </p:set>
                                    <p:animEffect transition="in" filter="fade">
                                      <p:cBhvr>
                                        <p:cTn id="105" dur="1000"/>
                                        <p:tgtEl>
                                          <p:spTgt spid="59"/>
                                        </p:tgtEl>
                                      </p:cBhvr>
                                    </p:animEffect>
                                    <p:anim calcmode="lin" valueType="num">
                                      <p:cBhvr>
                                        <p:cTn id="106" dur="1000" fill="hold"/>
                                        <p:tgtEl>
                                          <p:spTgt spid="59"/>
                                        </p:tgtEl>
                                        <p:attrNameLst>
                                          <p:attrName>ppt_x</p:attrName>
                                        </p:attrNameLst>
                                      </p:cBhvr>
                                      <p:tavLst>
                                        <p:tav tm="0">
                                          <p:val>
                                            <p:strVal val="#ppt_x"/>
                                          </p:val>
                                        </p:tav>
                                        <p:tav tm="100000">
                                          <p:val>
                                            <p:strVal val="#ppt_x"/>
                                          </p:val>
                                        </p:tav>
                                      </p:tavLst>
                                    </p:anim>
                                    <p:anim calcmode="lin" valueType="num">
                                      <p:cBhvr>
                                        <p:cTn id="107" dur="1000" fill="hold"/>
                                        <p:tgtEl>
                                          <p:spTgt spid="59"/>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p:bldP spid="45" grpId="0"/>
      <p:bldP spid="46" grpId="0" animBg="1"/>
      <p:bldP spid="47" grpId="0" animBg="1"/>
      <p:bldP spid="48" grpId="0"/>
      <p:bldP spid="49" grpId="0"/>
      <p:bldP spid="50" grpId="0"/>
      <p:bldP spid="51" grpId="0"/>
      <p:bldP spid="52" grpId="0" animBg="1"/>
      <p:bldP spid="53" grpId="0"/>
      <p:bldP spid="54" grpId="0"/>
      <p:bldP spid="59" grpId="0"/>
      <p:bldP spid="60" grpId="0" animBg="1"/>
      <p:bldP spid="61" grpId="0"/>
      <p:bldP spid="62" grpId="0" animBg="1"/>
      <p:bldP spid="65" grpId="0" animBg="1"/>
      <p:bldP spid="67" grpId="0" animBg="1"/>
      <p:bldP spid="6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F758CC2-F771-81ED-9DA1-196EA20BBDF6}"/>
              </a:ext>
            </a:extLst>
          </p:cNvPr>
          <p:cNvSpPr txBox="1"/>
          <p:nvPr/>
        </p:nvSpPr>
        <p:spPr>
          <a:xfrm>
            <a:off x="3197541" y="4741664"/>
            <a:ext cx="5796916" cy="646331"/>
          </a:xfrm>
          <a:prstGeom prst="rect">
            <a:avLst/>
          </a:prstGeom>
          <a:noFill/>
        </p:spPr>
        <p:txBody>
          <a:bodyPr wrap="square" rtlCol="0">
            <a:spAutoFit/>
          </a:bodyPr>
          <a:lstStyle/>
          <a:p>
            <a:pPr algn="ctr"/>
            <a:r>
              <a:rPr lang="en-CA" b="1" u="sng" dirty="0"/>
              <a:t>Differences of microbial patterns</a:t>
            </a:r>
          </a:p>
          <a:p>
            <a:pPr algn="ctr"/>
            <a:r>
              <a:rPr lang="en-CA" dirty="0"/>
              <a:t>Alpha diversity and beta diversity</a:t>
            </a:r>
          </a:p>
        </p:txBody>
      </p:sp>
      <p:sp>
        <p:nvSpPr>
          <p:cNvPr id="8" name="TextBox 7">
            <a:extLst>
              <a:ext uri="{FF2B5EF4-FFF2-40B4-BE49-F238E27FC236}">
                <a16:creationId xmlns:a16="http://schemas.microsoft.com/office/drawing/2014/main" id="{743D345E-17B5-F2BC-61EA-004CB2906E18}"/>
              </a:ext>
            </a:extLst>
          </p:cNvPr>
          <p:cNvSpPr txBox="1"/>
          <p:nvPr/>
        </p:nvSpPr>
        <p:spPr>
          <a:xfrm>
            <a:off x="3004185" y="5781794"/>
            <a:ext cx="6183630" cy="923330"/>
          </a:xfrm>
          <a:prstGeom prst="rect">
            <a:avLst/>
          </a:prstGeom>
          <a:noFill/>
        </p:spPr>
        <p:txBody>
          <a:bodyPr wrap="square" rtlCol="0">
            <a:spAutoFit/>
          </a:bodyPr>
          <a:lstStyle/>
          <a:p>
            <a:pPr algn="ctr"/>
            <a:r>
              <a:rPr lang="en-CA" b="1" u="sng" dirty="0"/>
              <a:t>Microbes of interest</a:t>
            </a:r>
          </a:p>
          <a:p>
            <a:pPr algn="ctr"/>
            <a:r>
              <a:rPr lang="en-CA" dirty="0"/>
              <a:t>What are the dominant taxa from patient or non-patient?</a:t>
            </a:r>
          </a:p>
          <a:p>
            <a:pPr algn="ctr"/>
            <a:r>
              <a:rPr lang="en-CA" dirty="0"/>
              <a:t>What are the biomarkers?</a:t>
            </a:r>
          </a:p>
        </p:txBody>
      </p:sp>
      <p:pic>
        <p:nvPicPr>
          <p:cNvPr id="10" name="Picture 9" descr="A picture containing text&#10;&#10;Description automatically generated">
            <a:extLst>
              <a:ext uri="{FF2B5EF4-FFF2-40B4-BE49-F238E27FC236}">
                <a16:creationId xmlns:a16="http://schemas.microsoft.com/office/drawing/2014/main" id="{D77111E5-243E-DFD2-04E8-2378C920E96D}"/>
              </a:ext>
            </a:extLst>
          </p:cNvPr>
          <p:cNvPicPr>
            <a:picLocks noChangeAspect="1"/>
          </p:cNvPicPr>
          <p:nvPr/>
        </p:nvPicPr>
        <p:blipFill rotWithShape="1">
          <a:blip r:embed="rId3">
            <a:extLst>
              <a:ext uri="{28A0092B-C50C-407E-A947-70E740481C1C}">
                <a14:useLocalDpi xmlns:a14="http://schemas.microsoft.com/office/drawing/2010/main" val="0"/>
              </a:ext>
            </a:extLst>
          </a:blip>
          <a:srcRect l="20093" t="33958" r="24862" b="27084"/>
          <a:stretch/>
        </p:blipFill>
        <p:spPr>
          <a:xfrm>
            <a:off x="2458079" y="1308735"/>
            <a:ext cx="7275839" cy="3432929"/>
          </a:xfrm>
          <a:prstGeom prst="rect">
            <a:avLst/>
          </a:prstGeom>
        </p:spPr>
      </p:pic>
      <p:sp>
        <p:nvSpPr>
          <p:cNvPr id="2" name="Slide Number Placeholder 1">
            <a:extLst>
              <a:ext uri="{FF2B5EF4-FFF2-40B4-BE49-F238E27FC236}">
                <a16:creationId xmlns:a16="http://schemas.microsoft.com/office/drawing/2014/main" id="{26FF142C-DB3B-49EF-C82D-06C174A86B29}"/>
              </a:ext>
            </a:extLst>
          </p:cNvPr>
          <p:cNvSpPr>
            <a:spLocks noGrp="1"/>
          </p:cNvSpPr>
          <p:nvPr>
            <p:ph type="sldNum" sz="quarter" idx="12"/>
          </p:nvPr>
        </p:nvSpPr>
        <p:spPr/>
        <p:txBody>
          <a:bodyPr/>
          <a:lstStyle/>
          <a:p>
            <a:fld id="{73D4136D-53CC-49B7-A794-4BC491E8B8F8}" type="slidenum">
              <a:rPr lang="en-CA" smtClean="0"/>
              <a:t>3</a:t>
            </a:fld>
            <a:endParaRPr lang="en-CA"/>
          </a:p>
        </p:txBody>
      </p:sp>
    </p:spTree>
    <p:extLst>
      <p:ext uri="{BB962C8B-B14F-4D97-AF65-F5344CB8AC3E}">
        <p14:creationId xmlns:p14="http://schemas.microsoft.com/office/powerpoint/2010/main" val="292311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D75A5B51-0925-4835-8511-A0DD17EAA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D87356-D81B-5B84-FB9F-CE365B72C385}"/>
              </a:ext>
            </a:extLst>
          </p:cNvPr>
          <p:cNvSpPr>
            <a:spLocks noGrp="1"/>
          </p:cNvSpPr>
          <p:nvPr>
            <p:ph type="title"/>
          </p:nvPr>
        </p:nvSpPr>
        <p:spPr>
          <a:xfrm>
            <a:off x="612648" y="365125"/>
            <a:ext cx="4343399" cy="2063808"/>
          </a:xfrm>
        </p:spPr>
        <p:txBody>
          <a:bodyPr anchor="b">
            <a:normAutofit/>
          </a:bodyPr>
          <a:lstStyle/>
          <a:p>
            <a:r>
              <a:rPr lang="en-CA" sz="4000" dirty="0"/>
              <a:t>Differential abundance analysis</a:t>
            </a:r>
          </a:p>
        </p:txBody>
      </p:sp>
      <p:sp>
        <p:nvSpPr>
          <p:cNvPr id="2059" name="Sketch line">
            <a:extLst>
              <a:ext uri="{FF2B5EF4-FFF2-40B4-BE49-F238E27FC236}">
                <a16:creationId xmlns:a16="http://schemas.microsoft.com/office/drawing/2014/main" id="{5CDFD20D-8E4F-4E3A-AF87-93F23E0D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65018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0E73831-E5D4-E4FF-5136-B4773DD95288}"/>
              </a:ext>
            </a:extLst>
          </p:cNvPr>
          <p:cNvSpPr>
            <a:spLocks noGrp="1"/>
          </p:cNvSpPr>
          <p:nvPr>
            <p:ph idx="1"/>
          </p:nvPr>
        </p:nvSpPr>
        <p:spPr>
          <a:xfrm>
            <a:off x="612648" y="2908005"/>
            <a:ext cx="5295015" cy="3268957"/>
          </a:xfrm>
        </p:spPr>
        <p:txBody>
          <a:bodyPr>
            <a:normAutofit/>
          </a:bodyPr>
          <a:lstStyle/>
          <a:p>
            <a:r>
              <a:rPr lang="en-CA" sz="1700" dirty="0"/>
              <a:t>Statistical methods are used to compare microbiome compositions between different classes.</a:t>
            </a:r>
          </a:p>
          <a:p>
            <a:pPr lvl="1"/>
            <a:r>
              <a:rPr lang="en-CA" sz="1700" dirty="0"/>
              <a:t>Potentially biomarkers could be provided?</a:t>
            </a:r>
          </a:p>
          <a:p>
            <a:r>
              <a:rPr lang="en-CA" sz="1700" dirty="0"/>
              <a:t>The microbiome data is compositional leading false negative and positive results.</a:t>
            </a:r>
          </a:p>
          <a:p>
            <a:pPr lvl="1"/>
            <a:r>
              <a:rPr lang="en-CA" sz="1700" dirty="0"/>
              <a:t>Normalization and relative abundance of the features are made. </a:t>
            </a:r>
          </a:p>
          <a:p>
            <a:r>
              <a:rPr lang="en-CA" sz="1700" dirty="0"/>
              <a:t>The samples can be non-parametric (e.g. not distributed equally or not same number of samples). </a:t>
            </a:r>
          </a:p>
          <a:p>
            <a:r>
              <a:rPr lang="en-CA" sz="1700" dirty="0"/>
              <a:t>Several methods and tools have been used to overcome the downsides.</a:t>
            </a:r>
          </a:p>
        </p:txBody>
      </p:sp>
      <p:pic>
        <p:nvPicPr>
          <p:cNvPr id="2052" name="Picture 4" descr="M&amp;M's Peanut Chocolate Candy &amp; Milk Chocolate Plastic Pantry Size Jar (62  oz.) - Walmart.com">
            <a:extLst>
              <a:ext uri="{FF2B5EF4-FFF2-40B4-BE49-F238E27FC236}">
                <a16:creationId xmlns:a16="http://schemas.microsoft.com/office/drawing/2014/main" id="{70B4D4BC-FCC7-3DB0-799A-D1D0E43463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672" b="9226"/>
          <a:stretch/>
        </p:blipFill>
        <p:spPr bwMode="auto">
          <a:xfrm>
            <a:off x="7649560" y="1171945"/>
            <a:ext cx="2420413" cy="2059819"/>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id="{DA72EA81-2689-555B-6A72-58D1083B7226}"/>
              </a:ext>
            </a:extLst>
          </p:cNvPr>
          <p:cNvGrpSpPr/>
          <p:nvPr/>
        </p:nvGrpSpPr>
        <p:grpSpPr>
          <a:xfrm>
            <a:off x="6400800" y="3328694"/>
            <a:ext cx="4988689" cy="1535997"/>
            <a:chOff x="6400800" y="3328694"/>
            <a:chExt cx="4988689" cy="1535997"/>
          </a:xfrm>
        </p:grpSpPr>
        <p:pic>
          <p:nvPicPr>
            <p:cNvPr id="13" name="Picture 4" descr="M&amp;M's Peanut Chocolate Candy &amp; Milk Chocolate Plastic Pantry Size Jar (62  oz.) - Walmart.com">
              <a:extLst>
                <a:ext uri="{FF2B5EF4-FFF2-40B4-BE49-F238E27FC236}">
                  <a16:creationId xmlns:a16="http://schemas.microsoft.com/office/drawing/2014/main" id="{266031E5-2F3B-B7B6-F61F-EC274DBD70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672" r="50000" b="9226"/>
            <a:stretch/>
          </p:blipFill>
          <p:spPr bwMode="auto">
            <a:xfrm>
              <a:off x="6717886" y="3674836"/>
              <a:ext cx="679277" cy="11561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M&amp;M's Peanut Chocolate Candy &amp; Milk Chocolate Plastic Pantry Size Jar (62  oz.) - Walmart.com">
              <a:extLst>
                <a:ext uri="{FF2B5EF4-FFF2-40B4-BE49-F238E27FC236}">
                  <a16:creationId xmlns:a16="http://schemas.microsoft.com/office/drawing/2014/main" id="{C8F327D1-67E9-F16A-E7FB-A2FCB1D7F7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5672" b="9226"/>
            <a:stretch/>
          </p:blipFill>
          <p:spPr bwMode="auto">
            <a:xfrm>
              <a:off x="9050451" y="3697653"/>
              <a:ext cx="679277" cy="115615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M&amp;M's Peanut Chocolate Candy &amp; Milk Chocolate Plastic Pantry Size Jar (62  oz.) - Walmart.com">
              <a:extLst>
                <a:ext uri="{FF2B5EF4-FFF2-40B4-BE49-F238E27FC236}">
                  <a16:creationId xmlns:a16="http://schemas.microsoft.com/office/drawing/2014/main" id="{AFB286DC-3B07-6042-93B9-3F720852DA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5672" b="9226"/>
            <a:stretch/>
          </p:blipFill>
          <p:spPr bwMode="auto">
            <a:xfrm>
              <a:off x="10514183" y="3708534"/>
              <a:ext cx="679277" cy="115615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M&amp;M's Peanut Chocolate Candy &amp; Milk Chocolate Plastic Pantry Size Jar (62  oz.) - Walmart.com">
              <a:extLst>
                <a:ext uri="{FF2B5EF4-FFF2-40B4-BE49-F238E27FC236}">
                  <a16:creationId xmlns:a16="http://schemas.microsoft.com/office/drawing/2014/main" id="{C9277615-4F6D-49FF-3CA5-61EC5E7AD0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5672" b="9226"/>
            <a:stretch/>
          </p:blipFill>
          <p:spPr bwMode="auto">
            <a:xfrm>
              <a:off x="9782317" y="3708534"/>
              <a:ext cx="679277" cy="11561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M&amp;M's Peanut Chocolate Candy &amp; Milk Chocolate Plastic Pantry Size Jar (62  oz.) - Walmart.com">
              <a:extLst>
                <a:ext uri="{FF2B5EF4-FFF2-40B4-BE49-F238E27FC236}">
                  <a16:creationId xmlns:a16="http://schemas.microsoft.com/office/drawing/2014/main" id="{5E201D11-FCEC-AB32-39AC-31E43C1485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672" r="50000" b="9226"/>
            <a:stretch/>
          </p:blipFill>
          <p:spPr bwMode="auto">
            <a:xfrm>
              <a:off x="7464948" y="3674836"/>
              <a:ext cx="679277" cy="115615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AA547891-D76D-2CBA-325A-7709F946078D}"/>
                </a:ext>
              </a:extLst>
            </p:cNvPr>
            <p:cNvSpPr txBox="1"/>
            <p:nvPr/>
          </p:nvSpPr>
          <p:spPr>
            <a:xfrm>
              <a:off x="7576618" y="3339202"/>
              <a:ext cx="2420413" cy="369332"/>
            </a:xfrm>
            <a:prstGeom prst="rect">
              <a:avLst/>
            </a:prstGeom>
            <a:noFill/>
          </p:spPr>
          <p:txBody>
            <a:bodyPr wrap="square" rtlCol="0">
              <a:spAutoFit/>
            </a:bodyPr>
            <a:lstStyle/>
            <a:p>
              <a:pPr algn="ctr"/>
              <a:r>
                <a:rPr lang="en-CA" dirty="0"/>
                <a:t>Day 1</a:t>
              </a:r>
            </a:p>
          </p:txBody>
        </p:sp>
        <p:sp>
          <p:nvSpPr>
            <p:cNvPr id="21" name="Rectangle: Rounded Corners 20">
              <a:extLst>
                <a:ext uri="{FF2B5EF4-FFF2-40B4-BE49-F238E27FC236}">
                  <a16:creationId xmlns:a16="http://schemas.microsoft.com/office/drawing/2014/main" id="{43F54E75-30B9-B338-E252-B9F9354031FC}"/>
                </a:ext>
              </a:extLst>
            </p:cNvPr>
            <p:cNvSpPr/>
            <p:nvPr/>
          </p:nvSpPr>
          <p:spPr>
            <a:xfrm>
              <a:off x="6400800" y="3328694"/>
              <a:ext cx="4988689" cy="1502300"/>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grpSp>
      <p:grpSp>
        <p:nvGrpSpPr>
          <p:cNvPr id="27" name="Group 26">
            <a:extLst>
              <a:ext uri="{FF2B5EF4-FFF2-40B4-BE49-F238E27FC236}">
                <a16:creationId xmlns:a16="http://schemas.microsoft.com/office/drawing/2014/main" id="{94022463-491B-9465-A8C8-1AAFC6094DCD}"/>
              </a:ext>
            </a:extLst>
          </p:cNvPr>
          <p:cNvGrpSpPr/>
          <p:nvPr/>
        </p:nvGrpSpPr>
        <p:grpSpPr>
          <a:xfrm>
            <a:off x="6400800" y="4877294"/>
            <a:ext cx="4988689" cy="1940156"/>
            <a:chOff x="6400800" y="4877294"/>
            <a:chExt cx="4988689" cy="1940156"/>
          </a:xfrm>
        </p:grpSpPr>
        <p:sp>
          <p:nvSpPr>
            <p:cNvPr id="18" name="TextBox 17">
              <a:extLst>
                <a:ext uri="{FF2B5EF4-FFF2-40B4-BE49-F238E27FC236}">
                  <a16:creationId xmlns:a16="http://schemas.microsoft.com/office/drawing/2014/main" id="{94FB7C1A-8671-248D-A830-6060B4364BC2}"/>
                </a:ext>
              </a:extLst>
            </p:cNvPr>
            <p:cNvSpPr txBox="1"/>
            <p:nvPr/>
          </p:nvSpPr>
          <p:spPr>
            <a:xfrm>
              <a:off x="7576618" y="5308867"/>
              <a:ext cx="2420413" cy="369332"/>
            </a:xfrm>
            <a:prstGeom prst="rect">
              <a:avLst/>
            </a:prstGeom>
            <a:noFill/>
          </p:spPr>
          <p:txBody>
            <a:bodyPr wrap="square" rtlCol="0">
              <a:spAutoFit/>
            </a:bodyPr>
            <a:lstStyle/>
            <a:p>
              <a:pPr algn="ctr"/>
              <a:r>
                <a:rPr lang="en-CA" dirty="0"/>
                <a:t>Day 10</a:t>
              </a:r>
            </a:p>
          </p:txBody>
        </p:sp>
        <p:pic>
          <p:nvPicPr>
            <p:cNvPr id="19" name="Picture 4" descr="M&amp;M's Peanut Chocolate Candy &amp; Milk Chocolate Plastic Pantry Size Jar (62  oz.) - Walmart.com">
              <a:extLst>
                <a:ext uri="{FF2B5EF4-FFF2-40B4-BE49-F238E27FC236}">
                  <a16:creationId xmlns:a16="http://schemas.microsoft.com/office/drawing/2014/main" id="{07A28502-4075-48D8-2FB0-9401E38818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672" r="50000" b="9226"/>
            <a:stretch/>
          </p:blipFill>
          <p:spPr bwMode="auto">
            <a:xfrm>
              <a:off x="6717886" y="5588431"/>
              <a:ext cx="679277" cy="115615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M&amp;M's Peanut Chocolate Candy &amp; Milk Chocolate Plastic Pantry Size Jar (62  oz.) - Walmart.com">
              <a:extLst>
                <a:ext uri="{FF2B5EF4-FFF2-40B4-BE49-F238E27FC236}">
                  <a16:creationId xmlns:a16="http://schemas.microsoft.com/office/drawing/2014/main" id="{4EAB53BE-323F-1D32-6596-6267C33441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672" r="50000" b="9226"/>
            <a:stretch/>
          </p:blipFill>
          <p:spPr bwMode="auto">
            <a:xfrm>
              <a:off x="7464948" y="5588431"/>
              <a:ext cx="679277" cy="1156158"/>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Rounded Corners 21">
              <a:extLst>
                <a:ext uri="{FF2B5EF4-FFF2-40B4-BE49-F238E27FC236}">
                  <a16:creationId xmlns:a16="http://schemas.microsoft.com/office/drawing/2014/main" id="{3A8DBA4E-EBF0-CEC7-4408-F362D3CBE8B5}"/>
                </a:ext>
              </a:extLst>
            </p:cNvPr>
            <p:cNvSpPr/>
            <p:nvPr/>
          </p:nvSpPr>
          <p:spPr>
            <a:xfrm>
              <a:off x="6400800" y="5315150"/>
              <a:ext cx="4988689" cy="1502300"/>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cxnSp>
          <p:nvCxnSpPr>
            <p:cNvPr id="24" name="Straight Connector 23">
              <a:extLst>
                <a:ext uri="{FF2B5EF4-FFF2-40B4-BE49-F238E27FC236}">
                  <a16:creationId xmlns:a16="http://schemas.microsoft.com/office/drawing/2014/main" id="{3F62546F-7986-FEE8-12CA-F768992236D9}"/>
                </a:ext>
              </a:extLst>
            </p:cNvPr>
            <p:cNvCxnSpPr>
              <a:cxnSpLocks/>
            </p:cNvCxnSpPr>
            <p:nvPr/>
          </p:nvCxnSpPr>
          <p:spPr>
            <a:xfrm flipH="1">
              <a:off x="8895144" y="4877294"/>
              <a:ext cx="1" cy="413537"/>
            </a:xfrm>
            <a:prstGeom prst="line">
              <a:avLst/>
            </a:prstGeom>
            <a:ln w="57150">
              <a:prstDash val="sysDot"/>
            </a:ln>
          </p:spPr>
          <p:style>
            <a:lnRef idx="1">
              <a:schemeClr val="dk1"/>
            </a:lnRef>
            <a:fillRef idx="0">
              <a:schemeClr val="dk1"/>
            </a:fillRef>
            <a:effectRef idx="0">
              <a:schemeClr val="dk1"/>
            </a:effectRef>
            <a:fontRef idx="minor">
              <a:schemeClr val="tx1"/>
            </a:fontRef>
          </p:style>
        </p:cxnSp>
        <p:pic>
          <p:nvPicPr>
            <p:cNvPr id="25" name="Picture 4" descr="M&amp;M's Peanut Chocolate Candy &amp; Milk Chocolate Plastic Pantry Size Jar (62  oz.) - Walmart.com">
              <a:extLst>
                <a:ext uri="{FF2B5EF4-FFF2-40B4-BE49-F238E27FC236}">
                  <a16:creationId xmlns:a16="http://schemas.microsoft.com/office/drawing/2014/main" id="{EBE0A99C-6FE9-3765-B154-59BA6A3495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5672" b="9226"/>
            <a:stretch/>
          </p:blipFill>
          <p:spPr bwMode="auto">
            <a:xfrm>
              <a:off x="9674344" y="5577924"/>
              <a:ext cx="679277" cy="1156157"/>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Slide Number Placeholder 3">
            <a:extLst>
              <a:ext uri="{FF2B5EF4-FFF2-40B4-BE49-F238E27FC236}">
                <a16:creationId xmlns:a16="http://schemas.microsoft.com/office/drawing/2014/main" id="{D0C5B492-D3D0-1BCE-7C97-B6C3E4F486CF}"/>
              </a:ext>
            </a:extLst>
          </p:cNvPr>
          <p:cNvSpPr>
            <a:spLocks noGrp="1"/>
          </p:cNvSpPr>
          <p:nvPr>
            <p:ph type="sldNum" sz="quarter" idx="12"/>
          </p:nvPr>
        </p:nvSpPr>
        <p:spPr>
          <a:xfrm>
            <a:off x="8976360" y="6356350"/>
            <a:ext cx="2743200" cy="365125"/>
          </a:xfrm>
        </p:spPr>
        <p:txBody>
          <a:bodyPr/>
          <a:lstStyle/>
          <a:p>
            <a:fld id="{73D4136D-53CC-49B7-A794-4BC491E8B8F8}" type="slidenum">
              <a:rPr lang="en-CA" smtClean="0"/>
              <a:t>4</a:t>
            </a:fld>
            <a:endParaRPr lang="en-CA"/>
          </a:p>
        </p:txBody>
      </p:sp>
    </p:spTree>
    <p:extLst>
      <p:ext uri="{BB962C8B-B14F-4D97-AF65-F5344CB8AC3E}">
        <p14:creationId xmlns:p14="http://schemas.microsoft.com/office/powerpoint/2010/main" val="247769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7" name="Freeform: Shape 7176">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179" name="Group 7178">
            <a:extLst>
              <a:ext uri="{FF2B5EF4-FFF2-40B4-BE49-F238E27FC236}">
                <a16:creationId xmlns:a16="http://schemas.microsoft.com/office/drawing/2014/main" id="{9C6E8597-0CCE-4A8A-9326-AA52691A1C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0080" y="640080"/>
            <a:ext cx="1128382" cy="847206"/>
            <a:chOff x="5307830" y="325570"/>
            <a:chExt cx="1128382" cy="847206"/>
          </a:xfrm>
        </p:grpSpPr>
        <p:sp>
          <p:nvSpPr>
            <p:cNvPr id="7180" name="Freeform 5">
              <a:extLst>
                <a:ext uri="{FF2B5EF4-FFF2-40B4-BE49-F238E27FC236}">
                  <a16:creationId xmlns:a16="http://schemas.microsoft.com/office/drawing/2014/main" id="{E78FE76E-DF1D-420B-957F-8ECE93C02B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7181" name="Freeform 5">
              <a:extLst>
                <a:ext uri="{FF2B5EF4-FFF2-40B4-BE49-F238E27FC236}">
                  <a16:creationId xmlns:a16="http://schemas.microsoft.com/office/drawing/2014/main" id="{CF2F61F0-9758-4DEF-AC08-7B00F04A46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5A706763-87B4-4F2C-2BD8-D3EB6EE83340}"/>
              </a:ext>
            </a:extLst>
          </p:cNvPr>
          <p:cNvSpPr>
            <a:spLocks noGrp="1"/>
          </p:cNvSpPr>
          <p:nvPr>
            <p:ph type="title"/>
          </p:nvPr>
        </p:nvSpPr>
        <p:spPr>
          <a:xfrm>
            <a:off x="767289" y="1487285"/>
            <a:ext cx="4220967" cy="1717091"/>
          </a:xfrm>
        </p:spPr>
        <p:txBody>
          <a:bodyPr anchor="b">
            <a:normAutofit/>
          </a:bodyPr>
          <a:lstStyle/>
          <a:p>
            <a:r>
              <a:rPr lang="en-CA" sz="3700" dirty="0" err="1">
                <a:solidFill>
                  <a:schemeClr val="bg1"/>
                </a:solidFill>
              </a:rPr>
              <a:t>LEfSe</a:t>
            </a:r>
            <a:r>
              <a:rPr lang="en-CA" sz="3700" dirty="0">
                <a:solidFill>
                  <a:schemeClr val="bg1"/>
                </a:solidFill>
              </a:rPr>
              <a:t> </a:t>
            </a:r>
            <a:br>
              <a:rPr lang="en-CA" sz="3700" dirty="0">
                <a:solidFill>
                  <a:schemeClr val="bg1"/>
                </a:solidFill>
              </a:rPr>
            </a:br>
            <a:r>
              <a:rPr lang="en-CA" sz="3700" dirty="0">
                <a:solidFill>
                  <a:schemeClr val="bg1"/>
                </a:solidFill>
              </a:rPr>
              <a:t>(Linear discriminant analysis Effect Size)</a:t>
            </a:r>
          </a:p>
        </p:txBody>
      </p:sp>
      <p:pic>
        <p:nvPicPr>
          <p:cNvPr id="7170" name="Picture 2" descr="Huttenhower Lab - Galaxy Community Hub">
            <a:extLst>
              <a:ext uri="{FF2B5EF4-FFF2-40B4-BE49-F238E27FC236}">
                <a16:creationId xmlns:a16="http://schemas.microsoft.com/office/drawing/2014/main" id="{306E5511-2892-C700-36E0-9CCFB11A559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75222" y="1585742"/>
            <a:ext cx="4849488" cy="122449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F808006-B005-1246-3135-3375571D4CAE}"/>
              </a:ext>
            </a:extLst>
          </p:cNvPr>
          <p:cNvSpPr>
            <a:spLocks noGrp="1"/>
          </p:cNvSpPr>
          <p:nvPr>
            <p:ph idx="1"/>
          </p:nvPr>
        </p:nvSpPr>
        <p:spPr>
          <a:xfrm>
            <a:off x="767290" y="3428999"/>
            <a:ext cx="4075054" cy="2741213"/>
          </a:xfrm>
        </p:spPr>
        <p:txBody>
          <a:bodyPr anchor="t">
            <a:normAutofit/>
          </a:bodyPr>
          <a:lstStyle/>
          <a:p>
            <a:r>
              <a:rPr lang="en-US" sz="2000" dirty="0" err="1">
                <a:solidFill>
                  <a:schemeClr val="bg1"/>
                </a:solidFill>
              </a:rPr>
              <a:t>LEfSe</a:t>
            </a:r>
            <a:r>
              <a:rPr lang="en-US" sz="2000" dirty="0">
                <a:solidFill>
                  <a:schemeClr val="bg1"/>
                </a:solidFill>
              </a:rPr>
              <a:t> determines the differences of the features (organisms, clades, operational taxonomic units, genes, or functions) between two classes.</a:t>
            </a:r>
          </a:p>
          <a:p>
            <a:r>
              <a:rPr lang="en-US" sz="2000" dirty="0" err="1">
                <a:solidFill>
                  <a:schemeClr val="bg1"/>
                </a:solidFill>
              </a:rPr>
              <a:t>LEfSe</a:t>
            </a:r>
            <a:r>
              <a:rPr lang="en-US" sz="2000" dirty="0">
                <a:solidFill>
                  <a:schemeClr val="bg1"/>
                </a:solidFill>
              </a:rPr>
              <a:t> uses two statistical tests for statistical significance with an additional test encoding biological consistency and effect relevance.</a:t>
            </a:r>
            <a:endParaRPr lang="en-CA" sz="2000" dirty="0">
              <a:solidFill>
                <a:schemeClr val="bg1"/>
              </a:solidFill>
            </a:endParaRPr>
          </a:p>
        </p:txBody>
      </p:sp>
      <p:pic>
        <p:nvPicPr>
          <p:cNvPr id="1028" name="Picture 4">
            <a:extLst>
              <a:ext uri="{FF2B5EF4-FFF2-40B4-BE49-F238E27FC236}">
                <a16:creationId xmlns:a16="http://schemas.microsoft.com/office/drawing/2014/main" id="{198ADA53-EE41-636E-186F-92A7DF2E7D3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259868" y="3439972"/>
            <a:ext cx="2164842" cy="216484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ioBakery · GitHub">
            <a:extLst>
              <a:ext uri="{FF2B5EF4-FFF2-40B4-BE49-F238E27FC236}">
                <a16:creationId xmlns:a16="http://schemas.microsoft.com/office/drawing/2014/main" id="{0D3E41FE-61B7-1E9F-10CA-56C9B912E20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575222" y="3428771"/>
            <a:ext cx="2176043" cy="217604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649A86F-6151-C840-7035-7E165611493C}"/>
              </a:ext>
            </a:extLst>
          </p:cNvPr>
          <p:cNvSpPr>
            <a:spLocks noGrp="1"/>
          </p:cNvSpPr>
          <p:nvPr>
            <p:ph type="sldNum" sz="quarter" idx="12"/>
          </p:nvPr>
        </p:nvSpPr>
        <p:spPr/>
        <p:txBody>
          <a:bodyPr/>
          <a:lstStyle/>
          <a:p>
            <a:fld id="{73D4136D-53CC-49B7-A794-4BC491E8B8F8}" type="slidenum">
              <a:rPr lang="en-CA" smtClean="0"/>
              <a:t>5</a:t>
            </a:fld>
            <a:endParaRPr lang="en-CA"/>
          </a:p>
        </p:txBody>
      </p:sp>
    </p:spTree>
    <p:extLst>
      <p:ext uri="{BB962C8B-B14F-4D97-AF65-F5344CB8AC3E}">
        <p14:creationId xmlns:p14="http://schemas.microsoft.com/office/powerpoint/2010/main" val="3177618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1FA88-4197-EB27-121E-B99817134B15}"/>
              </a:ext>
            </a:extLst>
          </p:cNvPr>
          <p:cNvSpPr>
            <a:spLocks noGrp="1"/>
          </p:cNvSpPr>
          <p:nvPr>
            <p:ph type="title"/>
          </p:nvPr>
        </p:nvSpPr>
        <p:spPr/>
        <p:txBody>
          <a:bodyPr/>
          <a:lstStyle/>
          <a:p>
            <a:r>
              <a:rPr lang="en-CA" dirty="0"/>
              <a:t>How does </a:t>
            </a:r>
            <a:r>
              <a:rPr lang="en-CA" dirty="0" err="1"/>
              <a:t>LEfSe</a:t>
            </a:r>
            <a:r>
              <a:rPr lang="en-CA" dirty="0"/>
              <a:t> work?</a:t>
            </a:r>
          </a:p>
        </p:txBody>
      </p:sp>
      <p:pic>
        <p:nvPicPr>
          <p:cNvPr id="3074" name="Picture 2" descr="Figure 6">
            <a:extLst>
              <a:ext uri="{FF2B5EF4-FFF2-40B4-BE49-F238E27FC236}">
                <a16:creationId xmlns:a16="http://schemas.microsoft.com/office/drawing/2014/main" id="{33A8AD59-85F3-3410-6669-5CBA436556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862" y="1542098"/>
            <a:ext cx="9200275" cy="45158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A4945E1-14B6-CFF1-6040-8228017AD2E8}"/>
              </a:ext>
            </a:extLst>
          </p:cNvPr>
          <p:cNvSpPr txBox="1"/>
          <p:nvPr/>
        </p:nvSpPr>
        <p:spPr>
          <a:xfrm>
            <a:off x="6869430" y="6123543"/>
            <a:ext cx="3737610" cy="307777"/>
          </a:xfrm>
          <a:prstGeom prst="rect">
            <a:avLst/>
          </a:prstGeom>
          <a:noFill/>
        </p:spPr>
        <p:txBody>
          <a:bodyPr wrap="square" rtlCol="0">
            <a:spAutoFit/>
          </a:bodyPr>
          <a:lstStyle/>
          <a:p>
            <a:pPr algn="r"/>
            <a:r>
              <a:rPr lang="en-CA" sz="1400" dirty="0" err="1"/>
              <a:t>Segata</a:t>
            </a:r>
            <a:r>
              <a:rPr lang="en-CA" sz="1400" dirty="0"/>
              <a:t> </a:t>
            </a:r>
            <a:r>
              <a:rPr lang="en-CA" sz="1400" i="1" dirty="0"/>
              <a:t>et al., Genome Biology</a:t>
            </a:r>
            <a:r>
              <a:rPr lang="en-CA" sz="1400" dirty="0"/>
              <a:t> (2011)</a:t>
            </a:r>
          </a:p>
        </p:txBody>
      </p:sp>
      <p:sp>
        <p:nvSpPr>
          <p:cNvPr id="4" name="Slide Number Placeholder 3">
            <a:extLst>
              <a:ext uri="{FF2B5EF4-FFF2-40B4-BE49-F238E27FC236}">
                <a16:creationId xmlns:a16="http://schemas.microsoft.com/office/drawing/2014/main" id="{5154FA0A-5D7B-239C-4753-FAAAC2B1E72D}"/>
              </a:ext>
            </a:extLst>
          </p:cNvPr>
          <p:cNvSpPr>
            <a:spLocks noGrp="1"/>
          </p:cNvSpPr>
          <p:nvPr>
            <p:ph type="sldNum" sz="quarter" idx="12"/>
          </p:nvPr>
        </p:nvSpPr>
        <p:spPr/>
        <p:txBody>
          <a:bodyPr/>
          <a:lstStyle/>
          <a:p>
            <a:fld id="{73D4136D-53CC-49B7-A794-4BC491E8B8F8}" type="slidenum">
              <a:rPr lang="en-CA" smtClean="0"/>
              <a:t>6</a:t>
            </a:fld>
            <a:endParaRPr lang="en-CA"/>
          </a:p>
        </p:txBody>
      </p:sp>
    </p:spTree>
    <p:extLst>
      <p:ext uri="{BB962C8B-B14F-4D97-AF65-F5344CB8AC3E}">
        <p14:creationId xmlns:p14="http://schemas.microsoft.com/office/powerpoint/2010/main" val="2528243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1FA88-4197-EB27-121E-B99817134B15}"/>
              </a:ext>
            </a:extLst>
          </p:cNvPr>
          <p:cNvSpPr>
            <a:spLocks noGrp="1"/>
          </p:cNvSpPr>
          <p:nvPr>
            <p:ph type="title"/>
          </p:nvPr>
        </p:nvSpPr>
        <p:spPr/>
        <p:txBody>
          <a:bodyPr/>
          <a:lstStyle/>
          <a:p>
            <a:r>
              <a:rPr lang="en-CA" dirty="0"/>
              <a:t>Kruskal Wallis (KW) sum-rank test</a:t>
            </a:r>
          </a:p>
        </p:txBody>
      </p:sp>
      <p:pic>
        <p:nvPicPr>
          <p:cNvPr id="3074" name="Picture 2" descr="Figure 6">
            <a:extLst>
              <a:ext uri="{FF2B5EF4-FFF2-40B4-BE49-F238E27FC236}">
                <a16:creationId xmlns:a16="http://schemas.microsoft.com/office/drawing/2014/main" id="{33A8AD59-85F3-3410-6669-5CBA436556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3023"/>
          <a:stretch/>
        </p:blipFill>
        <p:spPr bwMode="auto">
          <a:xfrm>
            <a:off x="838200" y="1607741"/>
            <a:ext cx="4322008" cy="45158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A4945E1-14B6-CFF1-6040-8228017AD2E8}"/>
              </a:ext>
            </a:extLst>
          </p:cNvPr>
          <p:cNvSpPr txBox="1"/>
          <p:nvPr/>
        </p:nvSpPr>
        <p:spPr>
          <a:xfrm>
            <a:off x="1422598" y="6202461"/>
            <a:ext cx="3737610" cy="307777"/>
          </a:xfrm>
          <a:prstGeom prst="rect">
            <a:avLst/>
          </a:prstGeom>
          <a:noFill/>
        </p:spPr>
        <p:txBody>
          <a:bodyPr wrap="square" rtlCol="0">
            <a:spAutoFit/>
          </a:bodyPr>
          <a:lstStyle/>
          <a:p>
            <a:pPr algn="r"/>
            <a:r>
              <a:rPr lang="en-CA" sz="1400" dirty="0" err="1"/>
              <a:t>Segata</a:t>
            </a:r>
            <a:r>
              <a:rPr lang="en-CA" sz="1400" dirty="0"/>
              <a:t> </a:t>
            </a:r>
            <a:r>
              <a:rPr lang="en-CA" sz="1400" i="1" dirty="0"/>
              <a:t>et al., Genome Biology</a:t>
            </a:r>
            <a:r>
              <a:rPr lang="en-CA" sz="1400" dirty="0"/>
              <a:t> (2011)</a:t>
            </a:r>
          </a:p>
        </p:txBody>
      </p:sp>
      <p:sp>
        <p:nvSpPr>
          <p:cNvPr id="4" name="Content Placeholder 2">
            <a:extLst>
              <a:ext uri="{FF2B5EF4-FFF2-40B4-BE49-F238E27FC236}">
                <a16:creationId xmlns:a16="http://schemas.microsoft.com/office/drawing/2014/main" id="{0B0B1228-46A5-54CB-ECFE-893503EB6117}"/>
              </a:ext>
            </a:extLst>
          </p:cNvPr>
          <p:cNvSpPr>
            <a:spLocks noGrp="1"/>
          </p:cNvSpPr>
          <p:nvPr>
            <p:ph idx="1"/>
          </p:nvPr>
        </p:nvSpPr>
        <p:spPr>
          <a:xfrm>
            <a:off x="5890260" y="2123710"/>
            <a:ext cx="5695950" cy="3483864"/>
          </a:xfrm>
        </p:spPr>
        <p:txBody>
          <a:bodyPr>
            <a:normAutofit/>
          </a:bodyPr>
          <a:lstStyle/>
          <a:p>
            <a:r>
              <a:rPr lang="en-US" sz="2200" dirty="0"/>
              <a:t>KW sum-rank test detects features with significant differential abundance with respect to the class of interest. </a:t>
            </a:r>
          </a:p>
          <a:p>
            <a:pPr lvl="1"/>
            <a:r>
              <a:rPr lang="en-US" sz="1800" dirty="0"/>
              <a:t>Class 1: non-mucosal, class 2: mucosal</a:t>
            </a:r>
          </a:p>
          <a:p>
            <a:r>
              <a:rPr lang="en-US" sz="2200" dirty="0"/>
              <a:t>e.g. “Feature 1” is </a:t>
            </a:r>
            <a:r>
              <a:rPr lang="en-US" sz="2200" i="1" dirty="0"/>
              <a:t>Enterococcus </a:t>
            </a:r>
            <a:r>
              <a:rPr lang="en-US" sz="2200" dirty="0"/>
              <a:t>and “Feature 2” is </a:t>
            </a:r>
            <a:r>
              <a:rPr lang="en-US" sz="2200" i="1" dirty="0"/>
              <a:t>Staphylococcus</a:t>
            </a:r>
            <a:r>
              <a:rPr lang="en-US" sz="2200" dirty="0"/>
              <a:t>.  </a:t>
            </a:r>
          </a:p>
          <a:p>
            <a:pPr lvl="1"/>
            <a:r>
              <a:rPr lang="en-US" sz="1800" dirty="0"/>
              <a:t>Feature 2 has 0.01 as </a:t>
            </a:r>
            <a:r>
              <a:rPr lang="en-US" sz="1800" i="1" dirty="0"/>
              <a:t>p-</a:t>
            </a:r>
            <a:r>
              <a:rPr lang="en-US" sz="1800" dirty="0"/>
              <a:t>value (lower than 0.05) which will be tested on Step 2.</a:t>
            </a:r>
          </a:p>
          <a:p>
            <a:pPr lvl="1"/>
            <a:r>
              <a:rPr lang="en-US" sz="1800" dirty="0"/>
              <a:t>Feature 1 is not further analyzed.</a:t>
            </a:r>
          </a:p>
        </p:txBody>
      </p:sp>
      <p:sp>
        <p:nvSpPr>
          <p:cNvPr id="5" name="Slide Number Placeholder 4">
            <a:extLst>
              <a:ext uri="{FF2B5EF4-FFF2-40B4-BE49-F238E27FC236}">
                <a16:creationId xmlns:a16="http://schemas.microsoft.com/office/drawing/2014/main" id="{C0BD97AE-24B8-22B2-3FA0-9F3E451A16CC}"/>
              </a:ext>
            </a:extLst>
          </p:cNvPr>
          <p:cNvSpPr>
            <a:spLocks noGrp="1"/>
          </p:cNvSpPr>
          <p:nvPr>
            <p:ph type="sldNum" sz="quarter" idx="12"/>
          </p:nvPr>
        </p:nvSpPr>
        <p:spPr/>
        <p:txBody>
          <a:bodyPr/>
          <a:lstStyle/>
          <a:p>
            <a:fld id="{73D4136D-53CC-49B7-A794-4BC491E8B8F8}" type="slidenum">
              <a:rPr lang="en-CA" smtClean="0"/>
              <a:t>7</a:t>
            </a:fld>
            <a:endParaRPr lang="en-CA"/>
          </a:p>
        </p:txBody>
      </p:sp>
    </p:spTree>
    <p:extLst>
      <p:ext uri="{BB962C8B-B14F-4D97-AF65-F5344CB8AC3E}">
        <p14:creationId xmlns:p14="http://schemas.microsoft.com/office/powerpoint/2010/main" val="1821503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1FA88-4197-EB27-121E-B99817134B15}"/>
              </a:ext>
            </a:extLst>
          </p:cNvPr>
          <p:cNvSpPr>
            <a:spLocks noGrp="1"/>
          </p:cNvSpPr>
          <p:nvPr>
            <p:ph type="title"/>
          </p:nvPr>
        </p:nvSpPr>
        <p:spPr/>
        <p:txBody>
          <a:bodyPr/>
          <a:lstStyle/>
          <a:p>
            <a:r>
              <a:rPr lang="en-CA" dirty="0"/>
              <a:t>Wilcoxon rank sum test</a:t>
            </a:r>
          </a:p>
        </p:txBody>
      </p:sp>
      <p:pic>
        <p:nvPicPr>
          <p:cNvPr id="3074" name="Picture 2" descr="Figure 6">
            <a:extLst>
              <a:ext uri="{FF2B5EF4-FFF2-40B4-BE49-F238E27FC236}">
                <a16:creationId xmlns:a16="http://schemas.microsoft.com/office/drawing/2014/main" id="{33A8AD59-85F3-3410-6669-5CBA436556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140" r="19505"/>
          <a:stretch/>
        </p:blipFill>
        <p:spPr bwMode="auto">
          <a:xfrm>
            <a:off x="729205" y="1690688"/>
            <a:ext cx="3865944" cy="409365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8EA7FC2-0070-CF91-30DE-D42517AB3167}"/>
              </a:ext>
            </a:extLst>
          </p:cNvPr>
          <p:cNvSpPr>
            <a:spLocks noGrp="1"/>
          </p:cNvSpPr>
          <p:nvPr>
            <p:ph idx="1"/>
          </p:nvPr>
        </p:nvSpPr>
        <p:spPr>
          <a:xfrm>
            <a:off x="5890260" y="2123710"/>
            <a:ext cx="5695950" cy="3483864"/>
          </a:xfrm>
        </p:spPr>
        <p:txBody>
          <a:bodyPr>
            <a:normAutofit/>
          </a:bodyPr>
          <a:lstStyle/>
          <a:p>
            <a:r>
              <a:rPr lang="en-US" sz="2200" dirty="0"/>
              <a:t>Wilcoxon rank sum test investigates biological consistency of the feature differences among subclasses.</a:t>
            </a:r>
          </a:p>
          <a:p>
            <a:pPr lvl="1"/>
            <a:r>
              <a:rPr lang="en-US" sz="1800" dirty="0"/>
              <a:t>Subclass 1.1 and 1.2: skin, ear</a:t>
            </a:r>
          </a:p>
          <a:p>
            <a:pPr lvl="1"/>
            <a:r>
              <a:rPr lang="en-US" sz="1800" dirty="0"/>
              <a:t>Subclass 2.1 and 2.2: gut, oral</a:t>
            </a:r>
          </a:p>
          <a:p>
            <a:r>
              <a:rPr lang="en-US" sz="2200" dirty="0"/>
              <a:t>All subclasses from two classes must violate the null hypothesis.</a:t>
            </a:r>
          </a:p>
          <a:p>
            <a:r>
              <a:rPr lang="en-US" sz="2200" dirty="0"/>
              <a:t>The features that passed the Wilcoxon test are considered as biomarkers.</a:t>
            </a:r>
          </a:p>
          <a:p>
            <a:endParaRPr lang="en-CA" sz="2200" dirty="0"/>
          </a:p>
        </p:txBody>
      </p:sp>
      <p:sp>
        <p:nvSpPr>
          <p:cNvPr id="4" name="Slide Number Placeholder 3">
            <a:extLst>
              <a:ext uri="{FF2B5EF4-FFF2-40B4-BE49-F238E27FC236}">
                <a16:creationId xmlns:a16="http://schemas.microsoft.com/office/drawing/2014/main" id="{C61F2246-E4F9-1F5F-454E-688E0FF7E249}"/>
              </a:ext>
            </a:extLst>
          </p:cNvPr>
          <p:cNvSpPr>
            <a:spLocks noGrp="1"/>
          </p:cNvSpPr>
          <p:nvPr>
            <p:ph type="sldNum" sz="quarter" idx="12"/>
          </p:nvPr>
        </p:nvSpPr>
        <p:spPr/>
        <p:txBody>
          <a:bodyPr/>
          <a:lstStyle/>
          <a:p>
            <a:fld id="{73D4136D-53CC-49B7-A794-4BC491E8B8F8}" type="slidenum">
              <a:rPr lang="en-CA" smtClean="0"/>
              <a:t>8</a:t>
            </a:fld>
            <a:endParaRPr lang="en-CA"/>
          </a:p>
        </p:txBody>
      </p:sp>
      <p:sp>
        <p:nvSpPr>
          <p:cNvPr id="5" name="TextBox 4">
            <a:extLst>
              <a:ext uri="{FF2B5EF4-FFF2-40B4-BE49-F238E27FC236}">
                <a16:creationId xmlns:a16="http://schemas.microsoft.com/office/drawing/2014/main" id="{0172E8C5-6F56-85B4-44E2-B8596BF4D9CC}"/>
              </a:ext>
            </a:extLst>
          </p:cNvPr>
          <p:cNvSpPr txBox="1"/>
          <p:nvPr/>
        </p:nvSpPr>
        <p:spPr>
          <a:xfrm>
            <a:off x="1422598" y="6202461"/>
            <a:ext cx="3737610" cy="307777"/>
          </a:xfrm>
          <a:prstGeom prst="rect">
            <a:avLst/>
          </a:prstGeom>
          <a:noFill/>
        </p:spPr>
        <p:txBody>
          <a:bodyPr wrap="square" rtlCol="0">
            <a:spAutoFit/>
          </a:bodyPr>
          <a:lstStyle/>
          <a:p>
            <a:pPr algn="r"/>
            <a:r>
              <a:rPr lang="en-CA" sz="1400" dirty="0" err="1"/>
              <a:t>Segata</a:t>
            </a:r>
            <a:r>
              <a:rPr lang="en-CA" sz="1400" dirty="0"/>
              <a:t> </a:t>
            </a:r>
            <a:r>
              <a:rPr lang="en-CA" sz="1400" i="1" dirty="0"/>
              <a:t>et al., Genome Biology</a:t>
            </a:r>
            <a:r>
              <a:rPr lang="en-CA" sz="1400" dirty="0"/>
              <a:t> (2011)</a:t>
            </a:r>
          </a:p>
        </p:txBody>
      </p:sp>
    </p:spTree>
    <p:extLst>
      <p:ext uri="{BB962C8B-B14F-4D97-AF65-F5344CB8AC3E}">
        <p14:creationId xmlns:p14="http://schemas.microsoft.com/office/powerpoint/2010/main" val="3470850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1FA88-4197-EB27-121E-B99817134B15}"/>
              </a:ext>
            </a:extLst>
          </p:cNvPr>
          <p:cNvSpPr>
            <a:spLocks noGrp="1"/>
          </p:cNvSpPr>
          <p:nvPr>
            <p:ph type="title"/>
          </p:nvPr>
        </p:nvSpPr>
        <p:spPr>
          <a:xfrm>
            <a:off x="838200" y="156775"/>
            <a:ext cx="10515600" cy="1325563"/>
          </a:xfrm>
        </p:spPr>
        <p:txBody>
          <a:bodyPr/>
          <a:lstStyle/>
          <a:p>
            <a:r>
              <a:rPr lang="en-CA" dirty="0"/>
              <a:t>LDA score</a:t>
            </a:r>
            <a:br>
              <a:rPr lang="en-CA" dirty="0"/>
            </a:br>
            <a:r>
              <a:rPr lang="en-CA" dirty="0"/>
              <a:t>(Linear Discriminant Analysis)</a:t>
            </a:r>
          </a:p>
        </p:txBody>
      </p:sp>
      <p:pic>
        <p:nvPicPr>
          <p:cNvPr id="3074" name="Picture 2" descr="Figure 6">
            <a:extLst>
              <a:ext uri="{FF2B5EF4-FFF2-40B4-BE49-F238E27FC236}">
                <a16:creationId xmlns:a16="http://schemas.microsoft.com/office/drawing/2014/main" id="{33A8AD59-85F3-3410-6669-5CBA436556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734" r="-1266"/>
          <a:stretch/>
        </p:blipFill>
        <p:spPr bwMode="auto">
          <a:xfrm>
            <a:off x="740780" y="1521894"/>
            <a:ext cx="4741472" cy="451580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3FC802E9-A561-5B57-9719-0E05E3F8F700}"/>
              </a:ext>
            </a:extLst>
          </p:cNvPr>
          <p:cNvSpPr>
            <a:spLocks noGrp="1"/>
          </p:cNvSpPr>
          <p:nvPr>
            <p:ph idx="1"/>
          </p:nvPr>
        </p:nvSpPr>
        <p:spPr>
          <a:xfrm>
            <a:off x="5890260" y="2123710"/>
            <a:ext cx="5695950" cy="3483864"/>
          </a:xfrm>
        </p:spPr>
        <p:txBody>
          <a:bodyPr>
            <a:normAutofit/>
          </a:bodyPr>
          <a:lstStyle/>
          <a:p>
            <a:r>
              <a:rPr lang="en-US" sz="2200" dirty="0"/>
              <a:t>LDA score is measured by the differences of mean of feature abundance of each class on the linear discriminant axis.  </a:t>
            </a:r>
          </a:p>
          <a:p>
            <a:r>
              <a:rPr lang="en-US" sz="2200" dirty="0"/>
              <a:t>The value is scaled in 1-10</a:t>
            </a:r>
            <a:r>
              <a:rPr lang="en-US" sz="2200" baseline="30000" dirty="0"/>
              <a:t>6</a:t>
            </a:r>
            <a:r>
              <a:rPr lang="en-US" sz="2200" dirty="0"/>
              <a:t> and score is obtained computing the logarithm (base 10).</a:t>
            </a:r>
          </a:p>
          <a:p>
            <a:r>
              <a:rPr lang="en-US" sz="2200" dirty="0"/>
              <a:t>LDA score is ranked to show biomarker relevance of each feature.  </a:t>
            </a:r>
          </a:p>
        </p:txBody>
      </p:sp>
      <p:sp>
        <p:nvSpPr>
          <p:cNvPr id="5" name="Slide Number Placeholder 4">
            <a:extLst>
              <a:ext uri="{FF2B5EF4-FFF2-40B4-BE49-F238E27FC236}">
                <a16:creationId xmlns:a16="http://schemas.microsoft.com/office/drawing/2014/main" id="{8C3DAC21-D641-8E87-3000-09833015FDB0}"/>
              </a:ext>
            </a:extLst>
          </p:cNvPr>
          <p:cNvSpPr>
            <a:spLocks noGrp="1"/>
          </p:cNvSpPr>
          <p:nvPr>
            <p:ph type="sldNum" sz="quarter" idx="12"/>
          </p:nvPr>
        </p:nvSpPr>
        <p:spPr/>
        <p:txBody>
          <a:bodyPr/>
          <a:lstStyle/>
          <a:p>
            <a:fld id="{73D4136D-53CC-49B7-A794-4BC491E8B8F8}" type="slidenum">
              <a:rPr lang="en-CA" smtClean="0"/>
              <a:t>9</a:t>
            </a:fld>
            <a:endParaRPr lang="en-CA"/>
          </a:p>
        </p:txBody>
      </p:sp>
      <p:sp>
        <p:nvSpPr>
          <p:cNvPr id="6" name="TextBox 5">
            <a:extLst>
              <a:ext uri="{FF2B5EF4-FFF2-40B4-BE49-F238E27FC236}">
                <a16:creationId xmlns:a16="http://schemas.microsoft.com/office/drawing/2014/main" id="{F4514717-2992-BD27-8B96-2C11F9913EF3}"/>
              </a:ext>
            </a:extLst>
          </p:cNvPr>
          <p:cNvSpPr txBox="1"/>
          <p:nvPr/>
        </p:nvSpPr>
        <p:spPr>
          <a:xfrm>
            <a:off x="1422598" y="6202461"/>
            <a:ext cx="3737610" cy="307777"/>
          </a:xfrm>
          <a:prstGeom prst="rect">
            <a:avLst/>
          </a:prstGeom>
          <a:noFill/>
        </p:spPr>
        <p:txBody>
          <a:bodyPr wrap="square" rtlCol="0">
            <a:spAutoFit/>
          </a:bodyPr>
          <a:lstStyle/>
          <a:p>
            <a:pPr algn="r"/>
            <a:r>
              <a:rPr lang="en-CA" sz="1400" dirty="0" err="1"/>
              <a:t>Segata</a:t>
            </a:r>
            <a:r>
              <a:rPr lang="en-CA" sz="1400" dirty="0"/>
              <a:t> </a:t>
            </a:r>
            <a:r>
              <a:rPr lang="en-CA" sz="1400" i="1" dirty="0"/>
              <a:t>et al., Genome Biology</a:t>
            </a:r>
            <a:r>
              <a:rPr lang="en-CA" sz="1400" dirty="0"/>
              <a:t> (2011)</a:t>
            </a:r>
          </a:p>
        </p:txBody>
      </p:sp>
    </p:spTree>
    <p:extLst>
      <p:ext uri="{BB962C8B-B14F-4D97-AF65-F5344CB8AC3E}">
        <p14:creationId xmlns:p14="http://schemas.microsoft.com/office/powerpoint/2010/main" val="19310267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7236</TotalTime>
  <Words>1046</Words>
  <Application>Microsoft Macintosh PowerPoint</Application>
  <PresentationFormat>Widescreen</PresentationFormat>
  <Paragraphs>139</Paragraphs>
  <Slides>18</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Aparajita</vt:lpstr>
      <vt:lpstr>Arial</vt:lpstr>
      <vt:lpstr>Arial</vt:lpstr>
      <vt:lpstr>Calibri</vt:lpstr>
      <vt:lpstr>Calibri Light</vt:lpstr>
      <vt:lpstr>Cambria</vt:lpstr>
      <vt:lpstr>Trebuchet MS</vt:lpstr>
      <vt:lpstr>Office Theme</vt:lpstr>
      <vt:lpstr>LEfSe  &amp; Wilcoxon rank-sum test </vt:lpstr>
      <vt:lpstr>PowerPoint Presentation</vt:lpstr>
      <vt:lpstr>PowerPoint Presentation</vt:lpstr>
      <vt:lpstr>Differential abundance analysis</vt:lpstr>
      <vt:lpstr>LEfSe  (Linear discriminant analysis Effect Size)</vt:lpstr>
      <vt:lpstr>How does LEfSe work?</vt:lpstr>
      <vt:lpstr>Kruskal Wallis (KW) sum-rank test</vt:lpstr>
      <vt:lpstr>Wilcoxon rank sum test</vt:lpstr>
      <vt:lpstr>LDA score (Linear Discriminant Analysis)</vt:lpstr>
      <vt:lpstr>Results plots</vt:lpstr>
      <vt:lpstr>False positive rates</vt:lpstr>
      <vt:lpstr>Downsides of LEfSe</vt:lpstr>
      <vt:lpstr>Downsides of LEfSe (cont’d)</vt:lpstr>
      <vt:lpstr>Wilcoxon signed rank sum test </vt:lpstr>
      <vt:lpstr>Combination of LEfSe and the Wilcoxon test</vt:lpstr>
      <vt:lpstr>Combination of LEfSe and the Wilcoxon test (Cont’d)</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LEFSe  &amp; Wilcoxon rank-sum test</dc:title>
  <dc:creator>Dongyun Jung</dc:creator>
  <cp:lastModifiedBy>Bridget O'Brien</cp:lastModifiedBy>
  <cp:revision>44</cp:revision>
  <dcterms:created xsi:type="dcterms:W3CDTF">2022-09-19T01:13:03Z</dcterms:created>
  <dcterms:modified xsi:type="dcterms:W3CDTF">2022-10-06T19:18:44Z</dcterms:modified>
</cp:coreProperties>
</file>