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273" r:id="rId5"/>
    <p:sldId id="275" r:id="rId6"/>
    <p:sldId id="274" r:id="rId7"/>
    <p:sldId id="263" r:id="rId8"/>
    <p:sldId id="264" r:id="rId9"/>
    <p:sldId id="261" r:id="rId10"/>
    <p:sldId id="262" r:id="rId11"/>
    <p:sldId id="277" r:id="rId12"/>
    <p:sldId id="278" r:id="rId13"/>
    <p:sldId id="276" r:id="rId14"/>
    <p:sldId id="280" r:id="rId15"/>
    <p:sldId id="283" r:id="rId16"/>
    <p:sldId id="284" r:id="rId17"/>
    <p:sldId id="279" r:id="rId18"/>
    <p:sldId id="258" r:id="rId19"/>
    <p:sldId id="271" r:id="rId20"/>
    <p:sldId id="282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/>
    <p:restoredTop sz="86820"/>
  </p:normalViewPr>
  <p:slideViewPr>
    <p:cSldViewPr snapToGrid="0">
      <p:cViewPr varScale="1">
        <p:scale>
          <a:sx n="90" d="100"/>
          <a:sy n="90" d="100"/>
        </p:scale>
        <p:origin x="2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5821F-3964-734B-AE31-D5A741B621A7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52D76-883E-6442-AD7B-ADF7F71E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2D76-883E-6442-AD7B-ADF7F71E05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2D76-883E-6442-AD7B-ADF7F71E05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5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222222"/>
                </a:solidFill>
                <a:effectLst/>
                <a:latin typeface="-apple-system"/>
              </a:rPr>
              <a:t>Selection of unnecessarily small library sizes (I) omits many sequence variants. Rarefying to the smallest library size (II) omits fewer sequences and variants. While selection of a larger normalized library size (III) would omit even less sequences, it is necessary to omit entire samples (e.g., Sample F) that have too few sequences).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selecting a library size that encompasses the flattening portion of the curve for each sample, it is generally </a:t>
            </a:r>
            <a:r>
              <a:rPr lang="en-CA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assumed that the normalized library size will adequately capture the diversity within the samples</a:t>
            </a:r>
            <a:r>
              <a:rPr lang="en-C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despite the exclusion of sequence reads during the rarefying process 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2D76-883E-6442-AD7B-ADF7F71E05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7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2D76-883E-6442-AD7B-ADF7F71E05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Euclidean distance because when you transform the data with CLR, to get the Aitchison distance, you need Euclidean.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2D76-883E-6442-AD7B-ADF7F71E05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9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2BDA-C21E-C86C-2FB6-6CC78911F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DF769-5844-56AE-6D8E-EF39E733B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12B2-3B9C-D0C8-12BD-3E3E3A3A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A5B5C-1B23-4408-F48E-56A509F3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270CA-F306-2884-1B7F-3FF6210B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76DF-C8B7-D3E1-028D-FA13FA08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D3F39-2555-C72C-8A7D-D08273362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38B6E-7918-C81B-A176-EEFFCFD1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811A-C8FF-A615-65BA-C1B675ED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A286F-7441-B689-4B8E-5921F1F9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1F85B-328C-BC33-9245-F41628CED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251C8-CAD6-56F2-6F3C-8DCB08982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7218D-6B3E-6DEF-A392-20E24274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06F78-EA76-771D-BABD-A4A6A875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87BF-3D58-233C-B6E2-2DBBB874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0E86-8B6E-ED58-B82C-2BD7DF26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B69AD-4328-8332-C3BC-602DC8EA4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9FCF-5156-EFA6-1283-8D82B230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2CEF2-956D-9988-ABD6-B7BAE238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893A1-38C4-3DEF-7F7E-01FCA37B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E4D1-AE45-0B48-3C8F-0FAFEB43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815E3-D229-ECF2-F30A-672616571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9EF4C-9C4A-89D1-9EC2-6DD9F5C2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EDAE6-38F8-D3B3-C4E7-1A3E4A62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7B02-755F-74B5-29D5-14881FBE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F2AE-197A-83C9-91A3-ECA52275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0FA5-857E-ACE1-F6D9-2C6DAB791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2BB05-9CF3-8D07-4AF3-790943EE2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BE65C-7167-6834-0666-E8AC696D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54C8D-738B-025A-2FAE-2536604F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4694-D319-AFF0-C5A8-1098164B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3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A0E-F9D4-25AB-EC6F-5F30AFF4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617AF-08D3-E7CB-CED7-EFAC963D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D5BFE-0708-3A68-AD2C-B6B5D1E68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7CABB-EB65-7249-DA77-ACCE041BD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96FC6-29CC-DCD6-C41D-EEC2D3629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0300A-6A06-6117-FCE4-E5B9A27C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39A2D-F281-C190-ACC4-4EFA51DA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5DB120-B395-0B94-0340-01A482E6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3031-2111-A09B-1C9E-28771F9E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7C90A-C944-4ED4-1D65-BA1B221B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4FF63-3BE3-4AC1-026A-9BA8B79D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0A138-8F4D-0B89-95EA-C062FDBE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6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B6DBC-5B5F-2292-C7DA-028F29BE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195F3-A216-320A-D3E1-5420C9E5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9ED2A-4852-0E96-03C8-3DF332D9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2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B395-9B52-BD19-78C9-89E2F8A1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54E0-6D62-C041-BD6B-0931DE8E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EC19E-2ADB-52A7-2519-4A72D723C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8DAC5-6FFF-7437-0C83-87C92E69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61B23-307A-0FED-93A0-EA18EFF6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B2013-8054-7852-46FE-F0640036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C54A-CF8E-56A7-DA94-B035ACC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8ACA-9FE5-23F5-89C1-E6A44D883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9DA04-37F7-F0DE-A816-170C3B4C2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91590-29A1-43BF-1A0D-80FA6CFA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552B4-591F-139E-A143-BEA958AB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1A6AE-3558-3B81-5853-8BC10338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9F913-8CAD-782D-DC20-E891786D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18FDE-3E8F-8D83-89D4-EA0363123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CE91D-410D-7AD1-4DCD-641341025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D709-F67D-CD47-A7B7-C9CBF34DCB8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1EA54-FB6B-AB8C-30E9-2E83690B4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48984-4AB1-650B-93FC-6920B19C5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7C76A-1416-1341-BCB4-03607407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0B31-AF6B-6FC8-33FD-D6890DC63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5615"/>
            <a:ext cx="9144000" cy="2387600"/>
          </a:xfrm>
        </p:spPr>
        <p:txBody>
          <a:bodyPr/>
          <a:lstStyle/>
          <a:p>
            <a:r>
              <a:rPr lang="en-US" dirty="0">
                <a:latin typeface="Times" pitchFamily="2" charset="0"/>
              </a:rPr>
              <a:t>Rarefaction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96FAF-2B34-EEA1-0792-19E0D106F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0496"/>
            <a:ext cx="9144000" cy="9699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Bridget O’Brien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Microbiome Analysis Workshop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3, 2022</a:t>
            </a:r>
          </a:p>
        </p:txBody>
      </p:sp>
    </p:spTree>
    <p:extLst>
      <p:ext uri="{BB962C8B-B14F-4D97-AF65-F5344CB8AC3E}">
        <p14:creationId xmlns:p14="http://schemas.microsoft.com/office/powerpoint/2010/main" val="202169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1E4E60-BA05-0607-C7D5-E65C66256130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Repeated Rarefaction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22D58-8C12-F481-AEB0-1474E7A2F263}"/>
              </a:ext>
            </a:extLst>
          </p:cNvPr>
          <p:cNvSpPr txBox="1"/>
          <p:nvPr/>
        </p:nvSpPr>
        <p:spPr>
          <a:xfrm>
            <a:off x="2845853" y="276955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4F7FF-223A-0938-D401-6BD6A87ADB5E}"/>
              </a:ext>
            </a:extLst>
          </p:cNvPr>
          <p:cNvSpPr/>
          <p:nvPr/>
        </p:nvSpPr>
        <p:spPr>
          <a:xfrm>
            <a:off x="2926373" y="3327613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5DEB77-B13A-CAFF-B00D-97A05AF58352}"/>
              </a:ext>
            </a:extLst>
          </p:cNvPr>
          <p:cNvSpPr/>
          <p:nvPr/>
        </p:nvSpPr>
        <p:spPr>
          <a:xfrm>
            <a:off x="3160348" y="322385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33295-FB8F-40B3-3541-231943C71537}"/>
              </a:ext>
            </a:extLst>
          </p:cNvPr>
          <p:cNvSpPr/>
          <p:nvPr/>
        </p:nvSpPr>
        <p:spPr>
          <a:xfrm>
            <a:off x="3412351" y="324056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7060C4-13C4-9B59-9E29-72B6752155EC}"/>
              </a:ext>
            </a:extLst>
          </p:cNvPr>
          <p:cNvSpPr/>
          <p:nvPr/>
        </p:nvSpPr>
        <p:spPr>
          <a:xfrm>
            <a:off x="3653669" y="328319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BD94F7-D00B-A15C-AE8D-4D9C591527AB}"/>
              </a:ext>
            </a:extLst>
          </p:cNvPr>
          <p:cNvSpPr/>
          <p:nvPr/>
        </p:nvSpPr>
        <p:spPr>
          <a:xfrm>
            <a:off x="3258770" y="344447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A4F60B-ADDD-2E33-A198-86914B4046B5}"/>
              </a:ext>
            </a:extLst>
          </p:cNvPr>
          <p:cNvSpPr/>
          <p:nvPr/>
        </p:nvSpPr>
        <p:spPr>
          <a:xfrm>
            <a:off x="3500088" y="348710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32A2C-05D0-5C19-3BF8-65BAB95744B2}"/>
              </a:ext>
            </a:extLst>
          </p:cNvPr>
          <p:cNvSpPr/>
          <p:nvPr/>
        </p:nvSpPr>
        <p:spPr>
          <a:xfrm>
            <a:off x="2786865" y="355281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1D4B97-2A29-9B29-F4DC-292CBBB231EB}"/>
              </a:ext>
            </a:extLst>
          </p:cNvPr>
          <p:cNvSpPr/>
          <p:nvPr/>
        </p:nvSpPr>
        <p:spPr>
          <a:xfrm>
            <a:off x="3028183" y="359544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B71209-1F1C-F581-C357-81BD76432C7E}"/>
              </a:ext>
            </a:extLst>
          </p:cNvPr>
          <p:cNvSpPr/>
          <p:nvPr/>
        </p:nvSpPr>
        <p:spPr>
          <a:xfrm>
            <a:off x="3258770" y="366508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4E983-A588-CD87-6016-863ACD2F987B}"/>
              </a:ext>
            </a:extLst>
          </p:cNvPr>
          <p:cNvSpPr/>
          <p:nvPr/>
        </p:nvSpPr>
        <p:spPr>
          <a:xfrm>
            <a:off x="2863183" y="38079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EEE35E-5C81-CC8A-40D8-5D0690939602}"/>
              </a:ext>
            </a:extLst>
          </p:cNvPr>
          <p:cNvSpPr/>
          <p:nvPr/>
        </p:nvSpPr>
        <p:spPr>
          <a:xfrm>
            <a:off x="3130106" y="38474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C69B3C-6C50-B2E3-0651-7F2081084CFA}"/>
              </a:ext>
            </a:extLst>
          </p:cNvPr>
          <p:cNvSpPr/>
          <p:nvPr/>
        </p:nvSpPr>
        <p:spPr>
          <a:xfrm>
            <a:off x="3490318" y="3735576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F2A97D-24F4-773C-79DA-5548C8D1DEB6}"/>
              </a:ext>
            </a:extLst>
          </p:cNvPr>
          <p:cNvSpPr/>
          <p:nvPr/>
        </p:nvSpPr>
        <p:spPr>
          <a:xfrm>
            <a:off x="3347714" y="397798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C3CC9B-9CFF-1F5E-A448-FB9C7B254029}"/>
              </a:ext>
            </a:extLst>
          </p:cNvPr>
          <p:cNvSpPr/>
          <p:nvPr/>
        </p:nvSpPr>
        <p:spPr>
          <a:xfrm>
            <a:off x="3756308" y="350781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EBFC6C-89D2-34D1-4CF7-EEFE26B407CA}"/>
              </a:ext>
            </a:extLst>
          </p:cNvPr>
          <p:cNvSpPr/>
          <p:nvPr/>
        </p:nvSpPr>
        <p:spPr>
          <a:xfrm>
            <a:off x="3888069" y="3295384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57F298-0E20-1306-4FFA-33973B69B78E}"/>
              </a:ext>
            </a:extLst>
          </p:cNvPr>
          <p:cNvSpPr/>
          <p:nvPr/>
        </p:nvSpPr>
        <p:spPr>
          <a:xfrm>
            <a:off x="510639" y="2910564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26F93-AE6D-8FEA-FAAD-A27E80AFB940}"/>
              </a:ext>
            </a:extLst>
          </p:cNvPr>
          <p:cNvSpPr txBox="1"/>
          <p:nvPr/>
        </p:nvSpPr>
        <p:spPr>
          <a:xfrm>
            <a:off x="680361" y="282333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92FD1B-31BF-7794-1758-F3F2D9186D49}"/>
              </a:ext>
            </a:extLst>
          </p:cNvPr>
          <p:cNvSpPr/>
          <p:nvPr/>
        </p:nvSpPr>
        <p:spPr>
          <a:xfrm>
            <a:off x="510639" y="3277996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6DF80-2C9D-523E-C180-066C7CB636D7}"/>
              </a:ext>
            </a:extLst>
          </p:cNvPr>
          <p:cNvSpPr txBox="1"/>
          <p:nvPr/>
        </p:nvSpPr>
        <p:spPr>
          <a:xfrm>
            <a:off x="684672" y="31907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0A28A-8AA9-2B73-BBE2-F2EBF9F4B504}"/>
              </a:ext>
            </a:extLst>
          </p:cNvPr>
          <p:cNvSpPr txBox="1"/>
          <p:nvPr/>
        </p:nvSpPr>
        <p:spPr>
          <a:xfrm>
            <a:off x="684672" y="3558198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F4FA04-BF4E-415F-28DE-9ED2BCEEB83D}"/>
              </a:ext>
            </a:extLst>
          </p:cNvPr>
          <p:cNvSpPr/>
          <p:nvPr/>
        </p:nvSpPr>
        <p:spPr>
          <a:xfrm>
            <a:off x="510639" y="3645428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F03B77-03B7-D136-2326-E28DFCDC919C}"/>
              </a:ext>
            </a:extLst>
          </p:cNvPr>
          <p:cNvSpPr/>
          <p:nvPr/>
        </p:nvSpPr>
        <p:spPr>
          <a:xfrm>
            <a:off x="524321" y="401286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85FE3-59A7-6C4A-F594-FFE00742E7BE}"/>
              </a:ext>
            </a:extLst>
          </p:cNvPr>
          <p:cNvSpPr txBox="1"/>
          <p:nvPr/>
        </p:nvSpPr>
        <p:spPr>
          <a:xfrm>
            <a:off x="688613" y="3925630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78B2F9-0C0F-D212-7493-C49C7878253E}"/>
              </a:ext>
            </a:extLst>
          </p:cNvPr>
          <p:cNvCxnSpPr>
            <a:cxnSpLocks/>
          </p:cNvCxnSpPr>
          <p:nvPr/>
        </p:nvCxnSpPr>
        <p:spPr>
          <a:xfrm>
            <a:off x="4305307" y="3521421"/>
            <a:ext cx="1846279" cy="2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14831F8-1ACB-F8C2-A02B-8C7B7AAC7F6F}"/>
              </a:ext>
            </a:extLst>
          </p:cNvPr>
          <p:cNvSpPr txBox="1"/>
          <p:nvPr/>
        </p:nvSpPr>
        <p:spPr>
          <a:xfrm>
            <a:off x="2953124" y="21726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95D686-0CF2-1215-BCE8-A91AD32A6462}"/>
              </a:ext>
            </a:extLst>
          </p:cNvPr>
          <p:cNvSpPr txBox="1"/>
          <p:nvPr/>
        </p:nvSpPr>
        <p:spPr>
          <a:xfrm>
            <a:off x="6470158" y="216453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Rarified</a:t>
            </a:r>
          </a:p>
        </p:txBody>
      </p:sp>
    </p:spTree>
    <p:extLst>
      <p:ext uri="{BB962C8B-B14F-4D97-AF65-F5344CB8AC3E}">
        <p14:creationId xmlns:p14="http://schemas.microsoft.com/office/powerpoint/2010/main" val="136906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1E4E60-BA05-0607-C7D5-E65C66256130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Repeated Rarefaction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22D58-8C12-F481-AEB0-1474E7A2F263}"/>
              </a:ext>
            </a:extLst>
          </p:cNvPr>
          <p:cNvSpPr txBox="1"/>
          <p:nvPr/>
        </p:nvSpPr>
        <p:spPr>
          <a:xfrm>
            <a:off x="2845853" y="276955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5DEB77-B13A-CAFF-B00D-97A05AF58352}"/>
              </a:ext>
            </a:extLst>
          </p:cNvPr>
          <p:cNvSpPr/>
          <p:nvPr/>
        </p:nvSpPr>
        <p:spPr>
          <a:xfrm>
            <a:off x="3160348" y="322385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33295-FB8F-40B3-3541-231943C71537}"/>
              </a:ext>
            </a:extLst>
          </p:cNvPr>
          <p:cNvSpPr/>
          <p:nvPr/>
        </p:nvSpPr>
        <p:spPr>
          <a:xfrm>
            <a:off x="3412351" y="324056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BD94F7-D00B-A15C-AE8D-4D9C591527AB}"/>
              </a:ext>
            </a:extLst>
          </p:cNvPr>
          <p:cNvSpPr/>
          <p:nvPr/>
        </p:nvSpPr>
        <p:spPr>
          <a:xfrm>
            <a:off x="3258770" y="344447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32A2C-05D0-5C19-3BF8-65BAB95744B2}"/>
              </a:ext>
            </a:extLst>
          </p:cNvPr>
          <p:cNvSpPr/>
          <p:nvPr/>
        </p:nvSpPr>
        <p:spPr>
          <a:xfrm>
            <a:off x="2786865" y="355281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1D4B97-2A29-9B29-F4DC-292CBBB231EB}"/>
              </a:ext>
            </a:extLst>
          </p:cNvPr>
          <p:cNvSpPr/>
          <p:nvPr/>
        </p:nvSpPr>
        <p:spPr>
          <a:xfrm>
            <a:off x="3028183" y="359544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B71209-1F1C-F581-C357-81BD76432C7E}"/>
              </a:ext>
            </a:extLst>
          </p:cNvPr>
          <p:cNvSpPr/>
          <p:nvPr/>
        </p:nvSpPr>
        <p:spPr>
          <a:xfrm>
            <a:off x="3258770" y="366508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4E983-A588-CD87-6016-863ACD2F987B}"/>
              </a:ext>
            </a:extLst>
          </p:cNvPr>
          <p:cNvSpPr/>
          <p:nvPr/>
        </p:nvSpPr>
        <p:spPr>
          <a:xfrm>
            <a:off x="2863183" y="38079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EEE35E-5C81-CC8A-40D8-5D0690939602}"/>
              </a:ext>
            </a:extLst>
          </p:cNvPr>
          <p:cNvSpPr/>
          <p:nvPr/>
        </p:nvSpPr>
        <p:spPr>
          <a:xfrm>
            <a:off x="3130106" y="38474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5AA526-CF16-ABF5-F462-A49B48330C6A}"/>
              </a:ext>
            </a:extLst>
          </p:cNvPr>
          <p:cNvSpPr/>
          <p:nvPr/>
        </p:nvSpPr>
        <p:spPr>
          <a:xfrm>
            <a:off x="6572419" y="3457035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B63F30-5C4C-8222-B72E-6980914CC33D}"/>
              </a:ext>
            </a:extLst>
          </p:cNvPr>
          <p:cNvSpPr/>
          <p:nvPr/>
        </p:nvSpPr>
        <p:spPr>
          <a:xfrm>
            <a:off x="6845213" y="3821482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981470-0864-ED8A-CD4F-29B75314AF72}"/>
              </a:ext>
            </a:extLst>
          </p:cNvPr>
          <p:cNvSpPr/>
          <p:nvPr/>
        </p:nvSpPr>
        <p:spPr>
          <a:xfrm>
            <a:off x="7043532" y="3639591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9DEA74-F42F-5BAD-7F32-D74C4A2B8FD8}"/>
              </a:ext>
            </a:extLst>
          </p:cNvPr>
          <p:cNvSpPr/>
          <p:nvPr/>
        </p:nvSpPr>
        <p:spPr>
          <a:xfrm>
            <a:off x="6584753" y="3718628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744361-1D9A-664F-E495-5E5F962CDA3D}"/>
              </a:ext>
            </a:extLst>
          </p:cNvPr>
          <p:cNvSpPr/>
          <p:nvPr/>
        </p:nvSpPr>
        <p:spPr>
          <a:xfrm>
            <a:off x="6816040" y="358268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93BE1B-47E7-76D7-B0CA-B9EEF7583F78}"/>
              </a:ext>
            </a:extLst>
          </p:cNvPr>
          <p:cNvSpPr/>
          <p:nvPr/>
        </p:nvSpPr>
        <p:spPr>
          <a:xfrm>
            <a:off x="7063351" y="3381322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CD4292-1E9D-7B33-8013-B25D6CFCE453}"/>
              </a:ext>
            </a:extLst>
          </p:cNvPr>
          <p:cNvSpPr/>
          <p:nvPr/>
        </p:nvSpPr>
        <p:spPr>
          <a:xfrm>
            <a:off x="6807527" y="3301231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57F298-0E20-1306-4FFA-33973B69B78E}"/>
              </a:ext>
            </a:extLst>
          </p:cNvPr>
          <p:cNvSpPr/>
          <p:nvPr/>
        </p:nvSpPr>
        <p:spPr>
          <a:xfrm>
            <a:off x="510639" y="2910564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26F93-AE6D-8FEA-FAAD-A27E80AFB940}"/>
              </a:ext>
            </a:extLst>
          </p:cNvPr>
          <p:cNvSpPr txBox="1"/>
          <p:nvPr/>
        </p:nvSpPr>
        <p:spPr>
          <a:xfrm>
            <a:off x="680361" y="282333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92FD1B-31BF-7794-1758-F3F2D9186D49}"/>
              </a:ext>
            </a:extLst>
          </p:cNvPr>
          <p:cNvSpPr/>
          <p:nvPr/>
        </p:nvSpPr>
        <p:spPr>
          <a:xfrm>
            <a:off x="510639" y="3277996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6DF80-2C9D-523E-C180-066C7CB636D7}"/>
              </a:ext>
            </a:extLst>
          </p:cNvPr>
          <p:cNvSpPr txBox="1"/>
          <p:nvPr/>
        </p:nvSpPr>
        <p:spPr>
          <a:xfrm>
            <a:off x="684672" y="31907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0A28A-8AA9-2B73-BBE2-F2EBF9F4B504}"/>
              </a:ext>
            </a:extLst>
          </p:cNvPr>
          <p:cNvSpPr txBox="1"/>
          <p:nvPr/>
        </p:nvSpPr>
        <p:spPr>
          <a:xfrm>
            <a:off x="684672" y="3558198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F4FA04-BF4E-415F-28DE-9ED2BCEEB83D}"/>
              </a:ext>
            </a:extLst>
          </p:cNvPr>
          <p:cNvSpPr/>
          <p:nvPr/>
        </p:nvSpPr>
        <p:spPr>
          <a:xfrm>
            <a:off x="510639" y="3645428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F03B77-03B7-D136-2326-E28DFCDC919C}"/>
              </a:ext>
            </a:extLst>
          </p:cNvPr>
          <p:cNvSpPr/>
          <p:nvPr/>
        </p:nvSpPr>
        <p:spPr>
          <a:xfrm>
            <a:off x="524321" y="401286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85FE3-59A7-6C4A-F594-FFE00742E7BE}"/>
              </a:ext>
            </a:extLst>
          </p:cNvPr>
          <p:cNvSpPr txBox="1"/>
          <p:nvPr/>
        </p:nvSpPr>
        <p:spPr>
          <a:xfrm>
            <a:off x="688613" y="3925630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78B2F9-0C0F-D212-7493-C49C7878253E}"/>
              </a:ext>
            </a:extLst>
          </p:cNvPr>
          <p:cNvCxnSpPr>
            <a:cxnSpLocks/>
          </p:cNvCxnSpPr>
          <p:nvPr/>
        </p:nvCxnSpPr>
        <p:spPr>
          <a:xfrm>
            <a:off x="4305307" y="3521421"/>
            <a:ext cx="1846279" cy="2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14831F8-1ACB-F8C2-A02B-8C7B7AAC7F6F}"/>
              </a:ext>
            </a:extLst>
          </p:cNvPr>
          <p:cNvSpPr txBox="1"/>
          <p:nvPr/>
        </p:nvSpPr>
        <p:spPr>
          <a:xfrm>
            <a:off x="2953124" y="21726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95D686-0CF2-1215-BCE8-A91AD32A6462}"/>
              </a:ext>
            </a:extLst>
          </p:cNvPr>
          <p:cNvSpPr txBox="1"/>
          <p:nvPr/>
        </p:nvSpPr>
        <p:spPr>
          <a:xfrm>
            <a:off x="6470158" y="216453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Rarified</a:t>
            </a:r>
          </a:p>
        </p:txBody>
      </p:sp>
    </p:spTree>
    <p:extLst>
      <p:ext uri="{BB962C8B-B14F-4D97-AF65-F5344CB8AC3E}">
        <p14:creationId xmlns:p14="http://schemas.microsoft.com/office/powerpoint/2010/main" val="358425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1E4E60-BA05-0607-C7D5-E65C66256130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Repeated Rarefaction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22D58-8C12-F481-AEB0-1474E7A2F263}"/>
              </a:ext>
            </a:extLst>
          </p:cNvPr>
          <p:cNvSpPr txBox="1"/>
          <p:nvPr/>
        </p:nvSpPr>
        <p:spPr>
          <a:xfrm>
            <a:off x="2845853" y="276955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4F7FF-223A-0938-D401-6BD6A87ADB5E}"/>
              </a:ext>
            </a:extLst>
          </p:cNvPr>
          <p:cNvSpPr/>
          <p:nvPr/>
        </p:nvSpPr>
        <p:spPr>
          <a:xfrm>
            <a:off x="2926373" y="3327613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5DEB77-B13A-CAFF-B00D-97A05AF58352}"/>
              </a:ext>
            </a:extLst>
          </p:cNvPr>
          <p:cNvSpPr/>
          <p:nvPr/>
        </p:nvSpPr>
        <p:spPr>
          <a:xfrm>
            <a:off x="3160348" y="322385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33295-FB8F-40B3-3541-231943C71537}"/>
              </a:ext>
            </a:extLst>
          </p:cNvPr>
          <p:cNvSpPr/>
          <p:nvPr/>
        </p:nvSpPr>
        <p:spPr>
          <a:xfrm>
            <a:off x="3412351" y="324056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7060C4-13C4-9B59-9E29-72B6752155EC}"/>
              </a:ext>
            </a:extLst>
          </p:cNvPr>
          <p:cNvSpPr/>
          <p:nvPr/>
        </p:nvSpPr>
        <p:spPr>
          <a:xfrm>
            <a:off x="3653669" y="328319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BD94F7-D00B-A15C-AE8D-4D9C591527AB}"/>
              </a:ext>
            </a:extLst>
          </p:cNvPr>
          <p:cNvSpPr/>
          <p:nvPr/>
        </p:nvSpPr>
        <p:spPr>
          <a:xfrm>
            <a:off x="3258770" y="344447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A4F60B-ADDD-2E33-A198-86914B4046B5}"/>
              </a:ext>
            </a:extLst>
          </p:cNvPr>
          <p:cNvSpPr/>
          <p:nvPr/>
        </p:nvSpPr>
        <p:spPr>
          <a:xfrm>
            <a:off x="3500088" y="348710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32A2C-05D0-5C19-3BF8-65BAB95744B2}"/>
              </a:ext>
            </a:extLst>
          </p:cNvPr>
          <p:cNvSpPr/>
          <p:nvPr/>
        </p:nvSpPr>
        <p:spPr>
          <a:xfrm>
            <a:off x="2786865" y="355281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1D4B97-2A29-9B29-F4DC-292CBBB231EB}"/>
              </a:ext>
            </a:extLst>
          </p:cNvPr>
          <p:cNvSpPr/>
          <p:nvPr/>
        </p:nvSpPr>
        <p:spPr>
          <a:xfrm>
            <a:off x="3028183" y="359544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B71209-1F1C-F581-C357-81BD76432C7E}"/>
              </a:ext>
            </a:extLst>
          </p:cNvPr>
          <p:cNvSpPr/>
          <p:nvPr/>
        </p:nvSpPr>
        <p:spPr>
          <a:xfrm>
            <a:off x="3258770" y="366508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4E983-A588-CD87-6016-863ACD2F987B}"/>
              </a:ext>
            </a:extLst>
          </p:cNvPr>
          <p:cNvSpPr/>
          <p:nvPr/>
        </p:nvSpPr>
        <p:spPr>
          <a:xfrm>
            <a:off x="2863183" y="38079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EEE35E-5C81-CC8A-40D8-5D0690939602}"/>
              </a:ext>
            </a:extLst>
          </p:cNvPr>
          <p:cNvSpPr/>
          <p:nvPr/>
        </p:nvSpPr>
        <p:spPr>
          <a:xfrm>
            <a:off x="3130106" y="38474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C69B3C-6C50-B2E3-0651-7F2081084CFA}"/>
              </a:ext>
            </a:extLst>
          </p:cNvPr>
          <p:cNvSpPr/>
          <p:nvPr/>
        </p:nvSpPr>
        <p:spPr>
          <a:xfrm>
            <a:off x="3490318" y="3735576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F2A97D-24F4-773C-79DA-5548C8D1DEB6}"/>
              </a:ext>
            </a:extLst>
          </p:cNvPr>
          <p:cNvSpPr/>
          <p:nvPr/>
        </p:nvSpPr>
        <p:spPr>
          <a:xfrm>
            <a:off x="3347714" y="397798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C3CC9B-9CFF-1F5E-A448-FB9C7B254029}"/>
              </a:ext>
            </a:extLst>
          </p:cNvPr>
          <p:cNvSpPr/>
          <p:nvPr/>
        </p:nvSpPr>
        <p:spPr>
          <a:xfrm>
            <a:off x="3756308" y="350781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EBFC6C-89D2-34D1-4CF7-EEFE26B407CA}"/>
              </a:ext>
            </a:extLst>
          </p:cNvPr>
          <p:cNvSpPr/>
          <p:nvPr/>
        </p:nvSpPr>
        <p:spPr>
          <a:xfrm>
            <a:off x="3888069" y="3295384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57F298-0E20-1306-4FFA-33973B69B78E}"/>
              </a:ext>
            </a:extLst>
          </p:cNvPr>
          <p:cNvSpPr/>
          <p:nvPr/>
        </p:nvSpPr>
        <p:spPr>
          <a:xfrm>
            <a:off x="510639" y="2910564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26F93-AE6D-8FEA-FAAD-A27E80AFB940}"/>
              </a:ext>
            </a:extLst>
          </p:cNvPr>
          <p:cNvSpPr txBox="1"/>
          <p:nvPr/>
        </p:nvSpPr>
        <p:spPr>
          <a:xfrm>
            <a:off x="680361" y="282333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92FD1B-31BF-7794-1758-F3F2D9186D49}"/>
              </a:ext>
            </a:extLst>
          </p:cNvPr>
          <p:cNvSpPr/>
          <p:nvPr/>
        </p:nvSpPr>
        <p:spPr>
          <a:xfrm>
            <a:off x="510639" y="3277996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6DF80-2C9D-523E-C180-066C7CB636D7}"/>
              </a:ext>
            </a:extLst>
          </p:cNvPr>
          <p:cNvSpPr txBox="1"/>
          <p:nvPr/>
        </p:nvSpPr>
        <p:spPr>
          <a:xfrm>
            <a:off x="684672" y="31907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0A28A-8AA9-2B73-BBE2-F2EBF9F4B504}"/>
              </a:ext>
            </a:extLst>
          </p:cNvPr>
          <p:cNvSpPr txBox="1"/>
          <p:nvPr/>
        </p:nvSpPr>
        <p:spPr>
          <a:xfrm>
            <a:off x="684672" y="3558198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F4FA04-BF4E-415F-28DE-9ED2BCEEB83D}"/>
              </a:ext>
            </a:extLst>
          </p:cNvPr>
          <p:cNvSpPr/>
          <p:nvPr/>
        </p:nvSpPr>
        <p:spPr>
          <a:xfrm>
            <a:off x="510639" y="3645428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F03B77-03B7-D136-2326-E28DFCDC919C}"/>
              </a:ext>
            </a:extLst>
          </p:cNvPr>
          <p:cNvSpPr/>
          <p:nvPr/>
        </p:nvSpPr>
        <p:spPr>
          <a:xfrm>
            <a:off x="524321" y="401286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85FE3-59A7-6C4A-F594-FFE00742E7BE}"/>
              </a:ext>
            </a:extLst>
          </p:cNvPr>
          <p:cNvSpPr txBox="1"/>
          <p:nvPr/>
        </p:nvSpPr>
        <p:spPr>
          <a:xfrm>
            <a:off x="688613" y="3925630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4831F8-1ACB-F8C2-A02B-8C7B7AAC7F6F}"/>
              </a:ext>
            </a:extLst>
          </p:cNvPr>
          <p:cNvSpPr txBox="1"/>
          <p:nvPr/>
        </p:nvSpPr>
        <p:spPr>
          <a:xfrm>
            <a:off x="2953124" y="21726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95D686-0CF2-1215-BCE8-A91AD32A6462}"/>
              </a:ext>
            </a:extLst>
          </p:cNvPr>
          <p:cNvSpPr txBox="1"/>
          <p:nvPr/>
        </p:nvSpPr>
        <p:spPr>
          <a:xfrm>
            <a:off x="6470158" y="216453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Rarified</a:t>
            </a:r>
          </a:p>
        </p:txBody>
      </p:sp>
    </p:spTree>
    <p:extLst>
      <p:ext uri="{BB962C8B-B14F-4D97-AF65-F5344CB8AC3E}">
        <p14:creationId xmlns:p14="http://schemas.microsoft.com/office/powerpoint/2010/main" val="24031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1E4E60-BA05-0607-C7D5-E65C66256130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Repeated Rarefaction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22D58-8C12-F481-AEB0-1474E7A2F263}"/>
              </a:ext>
            </a:extLst>
          </p:cNvPr>
          <p:cNvSpPr txBox="1"/>
          <p:nvPr/>
        </p:nvSpPr>
        <p:spPr>
          <a:xfrm>
            <a:off x="2845853" y="276955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4F7FF-223A-0938-D401-6BD6A87ADB5E}"/>
              </a:ext>
            </a:extLst>
          </p:cNvPr>
          <p:cNvSpPr/>
          <p:nvPr/>
        </p:nvSpPr>
        <p:spPr>
          <a:xfrm>
            <a:off x="2926373" y="3327613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33295-FB8F-40B3-3541-231943C71537}"/>
              </a:ext>
            </a:extLst>
          </p:cNvPr>
          <p:cNvSpPr/>
          <p:nvPr/>
        </p:nvSpPr>
        <p:spPr>
          <a:xfrm>
            <a:off x="3412351" y="324056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BD94F7-D00B-A15C-AE8D-4D9C591527AB}"/>
              </a:ext>
            </a:extLst>
          </p:cNvPr>
          <p:cNvSpPr/>
          <p:nvPr/>
        </p:nvSpPr>
        <p:spPr>
          <a:xfrm>
            <a:off x="3258770" y="344447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A4F60B-ADDD-2E33-A198-86914B4046B5}"/>
              </a:ext>
            </a:extLst>
          </p:cNvPr>
          <p:cNvSpPr/>
          <p:nvPr/>
        </p:nvSpPr>
        <p:spPr>
          <a:xfrm>
            <a:off x="3500088" y="348710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32A2C-05D0-5C19-3BF8-65BAB95744B2}"/>
              </a:ext>
            </a:extLst>
          </p:cNvPr>
          <p:cNvSpPr/>
          <p:nvPr/>
        </p:nvSpPr>
        <p:spPr>
          <a:xfrm>
            <a:off x="2786865" y="355281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1D4B97-2A29-9B29-F4DC-292CBBB231EB}"/>
              </a:ext>
            </a:extLst>
          </p:cNvPr>
          <p:cNvSpPr/>
          <p:nvPr/>
        </p:nvSpPr>
        <p:spPr>
          <a:xfrm>
            <a:off x="3028183" y="359544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4E983-A588-CD87-6016-863ACD2F987B}"/>
              </a:ext>
            </a:extLst>
          </p:cNvPr>
          <p:cNvSpPr/>
          <p:nvPr/>
        </p:nvSpPr>
        <p:spPr>
          <a:xfrm>
            <a:off x="2863183" y="38079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EEE35E-5C81-CC8A-40D8-5D0690939602}"/>
              </a:ext>
            </a:extLst>
          </p:cNvPr>
          <p:cNvSpPr/>
          <p:nvPr/>
        </p:nvSpPr>
        <p:spPr>
          <a:xfrm>
            <a:off x="3130106" y="38474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57F298-0E20-1306-4FFA-33973B69B78E}"/>
              </a:ext>
            </a:extLst>
          </p:cNvPr>
          <p:cNvSpPr/>
          <p:nvPr/>
        </p:nvSpPr>
        <p:spPr>
          <a:xfrm>
            <a:off x="510639" y="2910564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26F93-AE6D-8FEA-FAAD-A27E80AFB940}"/>
              </a:ext>
            </a:extLst>
          </p:cNvPr>
          <p:cNvSpPr txBox="1"/>
          <p:nvPr/>
        </p:nvSpPr>
        <p:spPr>
          <a:xfrm>
            <a:off x="680361" y="282333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92FD1B-31BF-7794-1758-F3F2D9186D49}"/>
              </a:ext>
            </a:extLst>
          </p:cNvPr>
          <p:cNvSpPr/>
          <p:nvPr/>
        </p:nvSpPr>
        <p:spPr>
          <a:xfrm>
            <a:off x="510639" y="3277996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6DF80-2C9D-523E-C180-066C7CB636D7}"/>
              </a:ext>
            </a:extLst>
          </p:cNvPr>
          <p:cNvSpPr txBox="1"/>
          <p:nvPr/>
        </p:nvSpPr>
        <p:spPr>
          <a:xfrm>
            <a:off x="684672" y="31907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0A28A-8AA9-2B73-BBE2-F2EBF9F4B504}"/>
              </a:ext>
            </a:extLst>
          </p:cNvPr>
          <p:cNvSpPr txBox="1"/>
          <p:nvPr/>
        </p:nvSpPr>
        <p:spPr>
          <a:xfrm>
            <a:off x="684672" y="3558198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F4FA04-BF4E-415F-28DE-9ED2BCEEB83D}"/>
              </a:ext>
            </a:extLst>
          </p:cNvPr>
          <p:cNvSpPr/>
          <p:nvPr/>
        </p:nvSpPr>
        <p:spPr>
          <a:xfrm>
            <a:off x="510639" y="3645428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F03B77-03B7-D136-2326-E28DFCDC919C}"/>
              </a:ext>
            </a:extLst>
          </p:cNvPr>
          <p:cNvSpPr/>
          <p:nvPr/>
        </p:nvSpPr>
        <p:spPr>
          <a:xfrm>
            <a:off x="524321" y="401286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85FE3-59A7-6C4A-F594-FFE00742E7BE}"/>
              </a:ext>
            </a:extLst>
          </p:cNvPr>
          <p:cNvSpPr txBox="1"/>
          <p:nvPr/>
        </p:nvSpPr>
        <p:spPr>
          <a:xfrm>
            <a:off x="688613" y="3925630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CC5BF57-3CA7-8394-0A17-AF2C8698C776}"/>
              </a:ext>
            </a:extLst>
          </p:cNvPr>
          <p:cNvSpPr/>
          <p:nvPr/>
        </p:nvSpPr>
        <p:spPr>
          <a:xfrm>
            <a:off x="6769490" y="3169859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7B6E43-1FCA-0D84-E73C-889967A472CA}"/>
              </a:ext>
            </a:extLst>
          </p:cNvPr>
          <p:cNvSpPr/>
          <p:nvPr/>
        </p:nvSpPr>
        <p:spPr>
          <a:xfrm>
            <a:off x="6872129" y="3394479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57081B0-3FEF-BB3F-BD50-9ED7C0590B63}"/>
              </a:ext>
            </a:extLst>
          </p:cNvPr>
          <p:cNvSpPr/>
          <p:nvPr/>
        </p:nvSpPr>
        <p:spPr>
          <a:xfrm>
            <a:off x="7003890" y="3182050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6E1B38-F349-4605-D85F-5397BC5F5AE6}"/>
              </a:ext>
            </a:extLst>
          </p:cNvPr>
          <p:cNvSpPr/>
          <p:nvPr/>
        </p:nvSpPr>
        <p:spPr>
          <a:xfrm>
            <a:off x="6588461" y="3347709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F39755-6BE8-364B-E075-3F3FFB302F59}"/>
              </a:ext>
            </a:extLst>
          </p:cNvPr>
          <p:cNvSpPr/>
          <p:nvPr/>
        </p:nvSpPr>
        <p:spPr>
          <a:xfrm>
            <a:off x="6718151" y="3570080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18E5EF7-FD37-D165-6F5C-71CA646AA24B}"/>
              </a:ext>
            </a:extLst>
          </p:cNvPr>
          <p:cNvSpPr/>
          <p:nvPr/>
        </p:nvSpPr>
        <p:spPr>
          <a:xfrm>
            <a:off x="7079393" y="3432479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B15AFC7-7851-59A6-2593-911AAF4D35C5}"/>
              </a:ext>
            </a:extLst>
          </p:cNvPr>
          <p:cNvSpPr/>
          <p:nvPr/>
        </p:nvSpPr>
        <p:spPr>
          <a:xfrm>
            <a:off x="6949372" y="3642378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866BE-C3CD-08A3-D398-3925CA5D3CED}"/>
              </a:ext>
            </a:extLst>
          </p:cNvPr>
          <p:cNvCxnSpPr>
            <a:cxnSpLocks/>
          </p:cNvCxnSpPr>
          <p:nvPr/>
        </p:nvCxnSpPr>
        <p:spPr>
          <a:xfrm>
            <a:off x="4305307" y="3521421"/>
            <a:ext cx="1846279" cy="2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B510DD1-4EB6-9145-C0D6-0E43104635C4}"/>
              </a:ext>
            </a:extLst>
          </p:cNvPr>
          <p:cNvSpPr txBox="1"/>
          <p:nvPr/>
        </p:nvSpPr>
        <p:spPr>
          <a:xfrm>
            <a:off x="6470158" y="216453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Rarified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BD6E1F-6D86-FBFB-6A58-E25463EC3383}"/>
              </a:ext>
            </a:extLst>
          </p:cNvPr>
          <p:cNvSpPr txBox="1"/>
          <p:nvPr/>
        </p:nvSpPr>
        <p:spPr>
          <a:xfrm>
            <a:off x="2953124" y="21726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243696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1E4E60-BA05-0607-C7D5-E65C66256130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Repeated Rarefaction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22D58-8C12-F481-AEB0-1474E7A2F263}"/>
              </a:ext>
            </a:extLst>
          </p:cNvPr>
          <p:cNvSpPr txBox="1"/>
          <p:nvPr/>
        </p:nvSpPr>
        <p:spPr>
          <a:xfrm>
            <a:off x="2845853" y="276955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4F7FF-223A-0938-D401-6BD6A87ADB5E}"/>
              </a:ext>
            </a:extLst>
          </p:cNvPr>
          <p:cNvSpPr/>
          <p:nvPr/>
        </p:nvSpPr>
        <p:spPr>
          <a:xfrm>
            <a:off x="2926373" y="3327613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5DEB77-B13A-CAFF-B00D-97A05AF58352}"/>
              </a:ext>
            </a:extLst>
          </p:cNvPr>
          <p:cNvSpPr/>
          <p:nvPr/>
        </p:nvSpPr>
        <p:spPr>
          <a:xfrm>
            <a:off x="3160348" y="322385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33295-FB8F-40B3-3541-231943C71537}"/>
              </a:ext>
            </a:extLst>
          </p:cNvPr>
          <p:cNvSpPr/>
          <p:nvPr/>
        </p:nvSpPr>
        <p:spPr>
          <a:xfrm>
            <a:off x="3412351" y="324056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7060C4-13C4-9B59-9E29-72B6752155EC}"/>
              </a:ext>
            </a:extLst>
          </p:cNvPr>
          <p:cNvSpPr/>
          <p:nvPr/>
        </p:nvSpPr>
        <p:spPr>
          <a:xfrm>
            <a:off x="3653669" y="328319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BD94F7-D00B-A15C-AE8D-4D9C591527AB}"/>
              </a:ext>
            </a:extLst>
          </p:cNvPr>
          <p:cNvSpPr/>
          <p:nvPr/>
        </p:nvSpPr>
        <p:spPr>
          <a:xfrm>
            <a:off x="3258770" y="344447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A4F60B-ADDD-2E33-A198-86914B4046B5}"/>
              </a:ext>
            </a:extLst>
          </p:cNvPr>
          <p:cNvSpPr/>
          <p:nvPr/>
        </p:nvSpPr>
        <p:spPr>
          <a:xfrm>
            <a:off x="3500088" y="348710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32A2C-05D0-5C19-3BF8-65BAB95744B2}"/>
              </a:ext>
            </a:extLst>
          </p:cNvPr>
          <p:cNvSpPr/>
          <p:nvPr/>
        </p:nvSpPr>
        <p:spPr>
          <a:xfrm>
            <a:off x="2786865" y="355281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1D4B97-2A29-9B29-F4DC-292CBBB231EB}"/>
              </a:ext>
            </a:extLst>
          </p:cNvPr>
          <p:cNvSpPr/>
          <p:nvPr/>
        </p:nvSpPr>
        <p:spPr>
          <a:xfrm>
            <a:off x="3028183" y="359544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B71209-1F1C-F581-C357-81BD76432C7E}"/>
              </a:ext>
            </a:extLst>
          </p:cNvPr>
          <p:cNvSpPr/>
          <p:nvPr/>
        </p:nvSpPr>
        <p:spPr>
          <a:xfrm>
            <a:off x="3258770" y="366508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4E983-A588-CD87-6016-863ACD2F987B}"/>
              </a:ext>
            </a:extLst>
          </p:cNvPr>
          <p:cNvSpPr/>
          <p:nvPr/>
        </p:nvSpPr>
        <p:spPr>
          <a:xfrm>
            <a:off x="2863183" y="38079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EEE35E-5C81-CC8A-40D8-5D0690939602}"/>
              </a:ext>
            </a:extLst>
          </p:cNvPr>
          <p:cNvSpPr/>
          <p:nvPr/>
        </p:nvSpPr>
        <p:spPr>
          <a:xfrm>
            <a:off x="3130106" y="38474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C69B3C-6C50-B2E3-0651-7F2081084CFA}"/>
              </a:ext>
            </a:extLst>
          </p:cNvPr>
          <p:cNvSpPr/>
          <p:nvPr/>
        </p:nvSpPr>
        <p:spPr>
          <a:xfrm>
            <a:off x="3490318" y="3735576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F2A97D-24F4-773C-79DA-5548C8D1DEB6}"/>
              </a:ext>
            </a:extLst>
          </p:cNvPr>
          <p:cNvSpPr/>
          <p:nvPr/>
        </p:nvSpPr>
        <p:spPr>
          <a:xfrm>
            <a:off x="3347714" y="397798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C3CC9B-9CFF-1F5E-A448-FB9C7B254029}"/>
              </a:ext>
            </a:extLst>
          </p:cNvPr>
          <p:cNvSpPr/>
          <p:nvPr/>
        </p:nvSpPr>
        <p:spPr>
          <a:xfrm>
            <a:off x="3756308" y="350781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EBFC6C-89D2-34D1-4CF7-EEFE26B407CA}"/>
              </a:ext>
            </a:extLst>
          </p:cNvPr>
          <p:cNvSpPr/>
          <p:nvPr/>
        </p:nvSpPr>
        <p:spPr>
          <a:xfrm>
            <a:off x="3888069" y="3295384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57F298-0E20-1306-4FFA-33973B69B78E}"/>
              </a:ext>
            </a:extLst>
          </p:cNvPr>
          <p:cNvSpPr/>
          <p:nvPr/>
        </p:nvSpPr>
        <p:spPr>
          <a:xfrm>
            <a:off x="510639" y="2910564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26F93-AE6D-8FEA-FAAD-A27E80AFB940}"/>
              </a:ext>
            </a:extLst>
          </p:cNvPr>
          <p:cNvSpPr txBox="1"/>
          <p:nvPr/>
        </p:nvSpPr>
        <p:spPr>
          <a:xfrm>
            <a:off x="680361" y="282333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92FD1B-31BF-7794-1758-F3F2D9186D49}"/>
              </a:ext>
            </a:extLst>
          </p:cNvPr>
          <p:cNvSpPr/>
          <p:nvPr/>
        </p:nvSpPr>
        <p:spPr>
          <a:xfrm>
            <a:off x="510639" y="3277996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6DF80-2C9D-523E-C180-066C7CB636D7}"/>
              </a:ext>
            </a:extLst>
          </p:cNvPr>
          <p:cNvSpPr txBox="1"/>
          <p:nvPr/>
        </p:nvSpPr>
        <p:spPr>
          <a:xfrm>
            <a:off x="684672" y="31907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0A28A-8AA9-2B73-BBE2-F2EBF9F4B504}"/>
              </a:ext>
            </a:extLst>
          </p:cNvPr>
          <p:cNvSpPr txBox="1"/>
          <p:nvPr/>
        </p:nvSpPr>
        <p:spPr>
          <a:xfrm>
            <a:off x="684672" y="3558198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F4FA04-BF4E-415F-28DE-9ED2BCEEB83D}"/>
              </a:ext>
            </a:extLst>
          </p:cNvPr>
          <p:cNvSpPr/>
          <p:nvPr/>
        </p:nvSpPr>
        <p:spPr>
          <a:xfrm>
            <a:off x="510639" y="3645428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F03B77-03B7-D136-2326-E28DFCDC919C}"/>
              </a:ext>
            </a:extLst>
          </p:cNvPr>
          <p:cNvSpPr/>
          <p:nvPr/>
        </p:nvSpPr>
        <p:spPr>
          <a:xfrm>
            <a:off x="524321" y="401286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85FE3-59A7-6C4A-F594-FFE00742E7BE}"/>
              </a:ext>
            </a:extLst>
          </p:cNvPr>
          <p:cNvSpPr txBox="1"/>
          <p:nvPr/>
        </p:nvSpPr>
        <p:spPr>
          <a:xfrm>
            <a:off x="688613" y="3925630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4831F8-1ACB-F8C2-A02B-8C7B7AAC7F6F}"/>
              </a:ext>
            </a:extLst>
          </p:cNvPr>
          <p:cNvSpPr txBox="1"/>
          <p:nvPr/>
        </p:nvSpPr>
        <p:spPr>
          <a:xfrm>
            <a:off x="2953124" y="21726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95D686-0CF2-1215-BCE8-A91AD32A6462}"/>
              </a:ext>
            </a:extLst>
          </p:cNvPr>
          <p:cNvSpPr txBox="1"/>
          <p:nvPr/>
        </p:nvSpPr>
        <p:spPr>
          <a:xfrm>
            <a:off x="6470158" y="216453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Rarified</a:t>
            </a:r>
          </a:p>
        </p:txBody>
      </p:sp>
    </p:spTree>
    <p:extLst>
      <p:ext uri="{BB962C8B-B14F-4D97-AF65-F5344CB8AC3E}">
        <p14:creationId xmlns:p14="http://schemas.microsoft.com/office/powerpoint/2010/main" val="151540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1E4E60-BA05-0607-C7D5-E65C66256130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Repeated Rarefaction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22D58-8C12-F481-AEB0-1474E7A2F263}"/>
              </a:ext>
            </a:extLst>
          </p:cNvPr>
          <p:cNvSpPr txBox="1"/>
          <p:nvPr/>
        </p:nvSpPr>
        <p:spPr>
          <a:xfrm>
            <a:off x="2845853" y="276955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4F7FF-223A-0938-D401-6BD6A87ADB5E}"/>
              </a:ext>
            </a:extLst>
          </p:cNvPr>
          <p:cNvSpPr/>
          <p:nvPr/>
        </p:nvSpPr>
        <p:spPr>
          <a:xfrm>
            <a:off x="2926373" y="3327613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5DEB77-B13A-CAFF-B00D-97A05AF58352}"/>
              </a:ext>
            </a:extLst>
          </p:cNvPr>
          <p:cNvSpPr/>
          <p:nvPr/>
        </p:nvSpPr>
        <p:spPr>
          <a:xfrm>
            <a:off x="3160348" y="322385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33295-FB8F-40B3-3541-231943C71537}"/>
              </a:ext>
            </a:extLst>
          </p:cNvPr>
          <p:cNvSpPr/>
          <p:nvPr/>
        </p:nvSpPr>
        <p:spPr>
          <a:xfrm>
            <a:off x="3412351" y="324056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BD94F7-D00B-A15C-AE8D-4D9C591527AB}"/>
              </a:ext>
            </a:extLst>
          </p:cNvPr>
          <p:cNvSpPr/>
          <p:nvPr/>
        </p:nvSpPr>
        <p:spPr>
          <a:xfrm>
            <a:off x="3258770" y="344447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32A2C-05D0-5C19-3BF8-65BAB95744B2}"/>
              </a:ext>
            </a:extLst>
          </p:cNvPr>
          <p:cNvSpPr/>
          <p:nvPr/>
        </p:nvSpPr>
        <p:spPr>
          <a:xfrm>
            <a:off x="2786865" y="355281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1D4B97-2A29-9B29-F4DC-292CBBB231EB}"/>
              </a:ext>
            </a:extLst>
          </p:cNvPr>
          <p:cNvSpPr/>
          <p:nvPr/>
        </p:nvSpPr>
        <p:spPr>
          <a:xfrm>
            <a:off x="3028183" y="359544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B71209-1F1C-F581-C357-81BD76432C7E}"/>
              </a:ext>
            </a:extLst>
          </p:cNvPr>
          <p:cNvSpPr/>
          <p:nvPr/>
        </p:nvSpPr>
        <p:spPr>
          <a:xfrm>
            <a:off x="3258770" y="366508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4E983-A588-CD87-6016-863ACD2F987B}"/>
              </a:ext>
            </a:extLst>
          </p:cNvPr>
          <p:cNvSpPr/>
          <p:nvPr/>
        </p:nvSpPr>
        <p:spPr>
          <a:xfrm>
            <a:off x="2863183" y="38079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57F298-0E20-1306-4FFA-33973B69B78E}"/>
              </a:ext>
            </a:extLst>
          </p:cNvPr>
          <p:cNvSpPr/>
          <p:nvPr/>
        </p:nvSpPr>
        <p:spPr>
          <a:xfrm>
            <a:off x="510639" y="2910564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26F93-AE6D-8FEA-FAAD-A27E80AFB940}"/>
              </a:ext>
            </a:extLst>
          </p:cNvPr>
          <p:cNvSpPr txBox="1"/>
          <p:nvPr/>
        </p:nvSpPr>
        <p:spPr>
          <a:xfrm>
            <a:off x="680361" y="282333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92FD1B-31BF-7794-1758-F3F2D9186D49}"/>
              </a:ext>
            </a:extLst>
          </p:cNvPr>
          <p:cNvSpPr/>
          <p:nvPr/>
        </p:nvSpPr>
        <p:spPr>
          <a:xfrm>
            <a:off x="510639" y="3277996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6DF80-2C9D-523E-C180-066C7CB636D7}"/>
              </a:ext>
            </a:extLst>
          </p:cNvPr>
          <p:cNvSpPr txBox="1"/>
          <p:nvPr/>
        </p:nvSpPr>
        <p:spPr>
          <a:xfrm>
            <a:off x="684672" y="31907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0A28A-8AA9-2B73-BBE2-F2EBF9F4B504}"/>
              </a:ext>
            </a:extLst>
          </p:cNvPr>
          <p:cNvSpPr txBox="1"/>
          <p:nvPr/>
        </p:nvSpPr>
        <p:spPr>
          <a:xfrm>
            <a:off x="684672" y="3558198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F4FA04-BF4E-415F-28DE-9ED2BCEEB83D}"/>
              </a:ext>
            </a:extLst>
          </p:cNvPr>
          <p:cNvSpPr/>
          <p:nvPr/>
        </p:nvSpPr>
        <p:spPr>
          <a:xfrm>
            <a:off x="510639" y="3645428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F03B77-03B7-D136-2326-E28DFCDC919C}"/>
              </a:ext>
            </a:extLst>
          </p:cNvPr>
          <p:cNvSpPr/>
          <p:nvPr/>
        </p:nvSpPr>
        <p:spPr>
          <a:xfrm>
            <a:off x="524321" y="401286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85FE3-59A7-6C4A-F594-FFE00742E7BE}"/>
              </a:ext>
            </a:extLst>
          </p:cNvPr>
          <p:cNvSpPr txBox="1"/>
          <p:nvPr/>
        </p:nvSpPr>
        <p:spPr>
          <a:xfrm>
            <a:off x="688613" y="3925630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4831F8-1ACB-F8C2-A02B-8C7B7AAC7F6F}"/>
              </a:ext>
            </a:extLst>
          </p:cNvPr>
          <p:cNvSpPr txBox="1"/>
          <p:nvPr/>
        </p:nvSpPr>
        <p:spPr>
          <a:xfrm>
            <a:off x="2953124" y="21726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95D686-0CF2-1215-BCE8-A91AD32A6462}"/>
              </a:ext>
            </a:extLst>
          </p:cNvPr>
          <p:cNvSpPr txBox="1"/>
          <p:nvPr/>
        </p:nvSpPr>
        <p:spPr>
          <a:xfrm>
            <a:off x="6470158" y="216453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Rarified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1FFED0-F589-8844-6EE7-21A68A0A6B8C}"/>
              </a:ext>
            </a:extLst>
          </p:cNvPr>
          <p:cNvSpPr/>
          <p:nvPr/>
        </p:nvSpPr>
        <p:spPr>
          <a:xfrm>
            <a:off x="6785658" y="367420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A2E73E-0B71-80EB-DF33-5F63BE090B3B}"/>
              </a:ext>
            </a:extLst>
          </p:cNvPr>
          <p:cNvSpPr/>
          <p:nvPr/>
        </p:nvSpPr>
        <p:spPr>
          <a:xfrm>
            <a:off x="7145870" y="3562296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1BE750-F28F-38A4-15FB-E012BCAE2A88}"/>
              </a:ext>
            </a:extLst>
          </p:cNvPr>
          <p:cNvSpPr/>
          <p:nvPr/>
        </p:nvSpPr>
        <p:spPr>
          <a:xfrm>
            <a:off x="7003266" y="380470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FADAC8-E2E4-874F-B18E-A59298E025EC}"/>
              </a:ext>
            </a:extLst>
          </p:cNvPr>
          <p:cNvSpPr/>
          <p:nvPr/>
        </p:nvSpPr>
        <p:spPr>
          <a:xfrm>
            <a:off x="7091352" y="3305170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B01AF2-715A-A791-2584-00ECC769B350}"/>
              </a:ext>
            </a:extLst>
          </p:cNvPr>
          <p:cNvSpPr/>
          <p:nvPr/>
        </p:nvSpPr>
        <p:spPr>
          <a:xfrm>
            <a:off x="6806415" y="3275422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B0913B-ACC1-FAA6-A8B4-84D0E50BD24E}"/>
              </a:ext>
            </a:extLst>
          </p:cNvPr>
          <p:cNvSpPr/>
          <p:nvPr/>
        </p:nvSpPr>
        <p:spPr>
          <a:xfrm>
            <a:off x="6652834" y="3479332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60A773-40E7-3724-5269-3B8B0A341765}"/>
              </a:ext>
            </a:extLst>
          </p:cNvPr>
          <p:cNvSpPr/>
          <p:nvPr/>
        </p:nvSpPr>
        <p:spPr>
          <a:xfrm>
            <a:off x="6909054" y="3500042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5B7A3F-1576-FEFB-4844-B89927438657}"/>
              </a:ext>
            </a:extLst>
          </p:cNvPr>
          <p:cNvCxnSpPr>
            <a:cxnSpLocks/>
          </p:cNvCxnSpPr>
          <p:nvPr/>
        </p:nvCxnSpPr>
        <p:spPr>
          <a:xfrm>
            <a:off x="4305307" y="3521421"/>
            <a:ext cx="1846279" cy="2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4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1E4E60-BA05-0607-C7D5-E65C66256130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Repeated Rarefaction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22D58-8C12-F481-AEB0-1474E7A2F263}"/>
              </a:ext>
            </a:extLst>
          </p:cNvPr>
          <p:cNvSpPr txBox="1"/>
          <p:nvPr/>
        </p:nvSpPr>
        <p:spPr>
          <a:xfrm>
            <a:off x="2845853" y="276955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4F7FF-223A-0938-D401-6BD6A87ADB5E}"/>
              </a:ext>
            </a:extLst>
          </p:cNvPr>
          <p:cNvSpPr/>
          <p:nvPr/>
        </p:nvSpPr>
        <p:spPr>
          <a:xfrm>
            <a:off x="2926373" y="3327613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5DEB77-B13A-CAFF-B00D-97A05AF58352}"/>
              </a:ext>
            </a:extLst>
          </p:cNvPr>
          <p:cNvSpPr/>
          <p:nvPr/>
        </p:nvSpPr>
        <p:spPr>
          <a:xfrm>
            <a:off x="3160348" y="322385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33295-FB8F-40B3-3541-231943C71537}"/>
              </a:ext>
            </a:extLst>
          </p:cNvPr>
          <p:cNvSpPr/>
          <p:nvPr/>
        </p:nvSpPr>
        <p:spPr>
          <a:xfrm>
            <a:off x="3412351" y="324056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7060C4-13C4-9B59-9E29-72B6752155EC}"/>
              </a:ext>
            </a:extLst>
          </p:cNvPr>
          <p:cNvSpPr/>
          <p:nvPr/>
        </p:nvSpPr>
        <p:spPr>
          <a:xfrm>
            <a:off x="3653669" y="328319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BD94F7-D00B-A15C-AE8D-4D9C591527AB}"/>
              </a:ext>
            </a:extLst>
          </p:cNvPr>
          <p:cNvSpPr/>
          <p:nvPr/>
        </p:nvSpPr>
        <p:spPr>
          <a:xfrm>
            <a:off x="3258770" y="344447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A4F60B-ADDD-2E33-A198-86914B4046B5}"/>
              </a:ext>
            </a:extLst>
          </p:cNvPr>
          <p:cNvSpPr/>
          <p:nvPr/>
        </p:nvSpPr>
        <p:spPr>
          <a:xfrm>
            <a:off x="3500088" y="348710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32A2C-05D0-5C19-3BF8-65BAB95744B2}"/>
              </a:ext>
            </a:extLst>
          </p:cNvPr>
          <p:cNvSpPr/>
          <p:nvPr/>
        </p:nvSpPr>
        <p:spPr>
          <a:xfrm>
            <a:off x="2786865" y="355281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1D4B97-2A29-9B29-F4DC-292CBBB231EB}"/>
              </a:ext>
            </a:extLst>
          </p:cNvPr>
          <p:cNvSpPr/>
          <p:nvPr/>
        </p:nvSpPr>
        <p:spPr>
          <a:xfrm>
            <a:off x="3028183" y="359544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B71209-1F1C-F581-C357-81BD76432C7E}"/>
              </a:ext>
            </a:extLst>
          </p:cNvPr>
          <p:cNvSpPr/>
          <p:nvPr/>
        </p:nvSpPr>
        <p:spPr>
          <a:xfrm>
            <a:off x="3258770" y="366508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4E983-A588-CD87-6016-863ACD2F987B}"/>
              </a:ext>
            </a:extLst>
          </p:cNvPr>
          <p:cNvSpPr/>
          <p:nvPr/>
        </p:nvSpPr>
        <p:spPr>
          <a:xfrm>
            <a:off x="2863183" y="38079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EEE35E-5C81-CC8A-40D8-5D0690939602}"/>
              </a:ext>
            </a:extLst>
          </p:cNvPr>
          <p:cNvSpPr/>
          <p:nvPr/>
        </p:nvSpPr>
        <p:spPr>
          <a:xfrm>
            <a:off x="3130106" y="38474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C69B3C-6C50-B2E3-0651-7F2081084CFA}"/>
              </a:ext>
            </a:extLst>
          </p:cNvPr>
          <p:cNvSpPr/>
          <p:nvPr/>
        </p:nvSpPr>
        <p:spPr>
          <a:xfrm>
            <a:off x="3490318" y="3735576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F2A97D-24F4-773C-79DA-5548C8D1DEB6}"/>
              </a:ext>
            </a:extLst>
          </p:cNvPr>
          <p:cNvSpPr/>
          <p:nvPr/>
        </p:nvSpPr>
        <p:spPr>
          <a:xfrm>
            <a:off x="3347714" y="397798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C3CC9B-9CFF-1F5E-A448-FB9C7B254029}"/>
              </a:ext>
            </a:extLst>
          </p:cNvPr>
          <p:cNvSpPr/>
          <p:nvPr/>
        </p:nvSpPr>
        <p:spPr>
          <a:xfrm>
            <a:off x="3756308" y="350781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EBFC6C-89D2-34D1-4CF7-EEFE26B407CA}"/>
              </a:ext>
            </a:extLst>
          </p:cNvPr>
          <p:cNvSpPr/>
          <p:nvPr/>
        </p:nvSpPr>
        <p:spPr>
          <a:xfrm>
            <a:off x="3888069" y="3295384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57F298-0E20-1306-4FFA-33973B69B78E}"/>
              </a:ext>
            </a:extLst>
          </p:cNvPr>
          <p:cNvSpPr/>
          <p:nvPr/>
        </p:nvSpPr>
        <p:spPr>
          <a:xfrm>
            <a:off x="510639" y="2910564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26F93-AE6D-8FEA-FAAD-A27E80AFB940}"/>
              </a:ext>
            </a:extLst>
          </p:cNvPr>
          <p:cNvSpPr txBox="1"/>
          <p:nvPr/>
        </p:nvSpPr>
        <p:spPr>
          <a:xfrm>
            <a:off x="680361" y="282333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92FD1B-31BF-7794-1758-F3F2D9186D49}"/>
              </a:ext>
            </a:extLst>
          </p:cNvPr>
          <p:cNvSpPr/>
          <p:nvPr/>
        </p:nvSpPr>
        <p:spPr>
          <a:xfrm>
            <a:off x="510639" y="3277996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6DF80-2C9D-523E-C180-066C7CB636D7}"/>
              </a:ext>
            </a:extLst>
          </p:cNvPr>
          <p:cNvSpPr txBox="1"/>
          <p:nvPr/>
        </p:nvSpPr>
        <p:spPr>
          <a:xfrm>
            <a:off x="684672" y="31907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0A28A-8AA9-2B73-BBE2-F2EBF9F4B504}"/>
              </a:ext>
            </a:extLst>
          </p:cNvPr>
          <p:cNvSpPr txBox="1"/>
          <p:nvPr/>
        </p:nvSpPr>
        <p:spPr>
          <a:xfrm>
            <a:off x="684672" y="3558198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F4FA04-BF4E-415F-28DE-9ED2BCEEB83D}"/>
              </a:ext>
            </a:extLst>
          </p:cNvPr>
          <p:cNvSpPr/>
          <p:nvPr/>
        </p:nvSpPr>
        <p:spPr>
          <a:xfrm>
            <a:off x="510639" y="3645428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F03B77-03B7-D136-2326-E28DFCDC919C}"/>
              </a:ext>
            </a:extLst>
          </p:cNvPr>
          <p:cNvSpPr/>
          <p:nvPr/>
        </p:nvSpPr>
        <p:spPr>
          <a:xfrm>
            <a:off x="524321" y="401286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85FE3-59A7-6C4A-F594-FFE00742E7BE}"/>
              </a:ext>
            </a:extLst>
          </p:cNvPr>
          <p:cNvSpPr txBox="1"/>
          <p:nvPr/>
        </p:nvSpPr>
        <p:spPr>
          <a:xfrm>
            <a:off x="688613" y="3925630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4831F8-1ACB-F8C2-A02B-8C7B7AAC7F6F}"/>
              </a:ext>
            </a:extLst>
          </p:cNvPr>
          <p:cNvSpPr txBox="1"/>
          <p:nvPr/>
        </p:nvSpPr>
        <p:spPr>
          <a:xfrm>
            <a:off x="2953124" y="21726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95D686-0CF2-1215-BCE8-A91AD32A6462}"/>
              </a:ext>
            </a:extLst>
          </p:cNvPr>
          <p:cNvSpPr txBox="1"/>
          <p:nvPr/>
        </p:nvSpPr>
        <p:spPr>
          <a:xfrm>
            <a:off x="6470158" y="216453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Rarified</a:t>
            </a:r>
          </a:p>
        </p:txBody>
      </p:sp>
    </p:spTree>
    <p:extLst>
      <p:ext uri="{BB962C8B-B14F-4D97-AF65-F5344CB8AC3E}">
        <p14:creationId xmlns:p14="http://schemas.microsoft.com/office/powerpoint/2010/main" val="173877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1E4E60-BA05-0607-C7D5-E65C66256130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Repeated Rarefaction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58C28-E396-6CF2-608D-81ABCD27D518}"/>
              </a:ext>
            </a:extLst>
          </p:cNvPr>
          <p:cNvSpPr txBox="1"/>
          <p:nvPr/>
        </p:nvSpPr>
        <p:spPr>
          <a:xfrm>
            <a:off x="628613" y="5285014"/>
            <a:ext cx="8463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“thrown-out” data in the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22D58-8C12-F481-AEB0-1474E7A2F263}"/>
              </a:ext>
            </a:extLst>
          </p:cNvPr>
          <p:cNvSpPr txBox="1"/>
          <p:nvPr/>
        </p:nvSpPr>
        <p:spPr>
          <a:xfrm>
            <a:off x="2845853" y="276955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4F7FF-223A-0938-D401-6BD6A87ADB5E}"/>
              </a:ext>
            </a:extLst>
          </p:cNvPr>
          <p:cNvSpPr/>
          <p:nvPr/>
        </p:nvSpPr>
        <p:spPr>
          <a:xfrm>
            <a:off x="2926373" y="3327613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5DEB77-B13A-CAFF-B00D-97A05AF58352}"/>
              </a:ext>
            </a:extLst>
          </p:cNvPr>
          <p:cNvSpPr/>
          <p:nvPr/>
        </p:nvSpPr>
        <p:spPr>
          <a:xfrm>
            <a:off x="3160348" y="322385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33295-FB8F-40B3-3541-231943C71537}"/>
              </a:ext>
            </a:extLst>
          </p:cNvPr>
          <p:cNvSpPr/>
          <p:nvPr/>
        </p:nvSpPr>
        <p:spPr>
          <a:xfrm>
            <a:off x="3412351" y="324056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7060C4-13C4-9B59-9E29-72B6752155EC}"/>
              </a:ext>
            </a:extLst>
          </p:cNvPr>
          <p:cNvSpPr/>
          <p:nvPr/>
        </p:nvSpPr>
        <p:spPr>
          <a:xfrm>
            <a:off x="3653669" y="328319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BD94F7-D00B-A15C-AE8D-4D9C591527AB}"/>
              </a:ext>
            </a:extLst>
          </p:cNvPr>
          <p:cNvSpPr/>
          <p:nvPr/>
        </p:nvSpPr>
        <p:spPr>
          <a:xfrm>
            <a:off x="3258770" y="344447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A4F60B-ADDD-2E33-A198-86914B4046B5}"/>
              </a:ext>
            </a:extLst>
          </p:cNvPr>
          <p:cNvSpPr/>
          <p:nvPr/>
        </p:nvSpPr>
        <p:spPr>
          <a:xfrm>
            <a:off x="3500088" y="348710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32A2C-05D0-5C19-3BF8-65BAB95744B2}"/>
              </a:ext>
            </a:extLst>
          </p:cNvPr>
          <p:cNvSpPr/>
          <p:nvPr/>
        </p:nvSpPr>
        <p:spPr>
          <a:xfrm>
            <a:off x="2786865" y="355281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1D4B97-2A29-9B29-F4DC-292CBBB231EB}"/>
              </a:ext>
            </a:extLst>
          </p:cNvPr>
          <p:cNvSpPr/>
          <p:nvPr/>
        </p:nvSpPr>
        <p:spPr>
          <a:xfrm>
            <a:off x="3028183" y="359544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B71209-1F1C-F581-C357-81BD76432C7E}"/>
              </a:ext>
            </a:extLst>
          </p:cNvPr>
          <p:cNvSpPr/>
          <p:nvPr/>
        </p:nvSpPr>
        <p:spPr>
          <a:xfrm>
            <a:off x="3258770" y="366508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4E983-A588-CD87-6016-863ACD2F987B}"/>
              </a:ext>
            </a:extLst>
          </p:cNvPr>
          <p:cNvSpPr/>
          <p:nvPr/>
        </p:nvSpPr>
        <p:spPr>
          <a:xfrm>
            <a:off x="2863183" y="38079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EEE35E-5C81-CC8A-40D8-5D0690939602}"/>
              </a:ext>
            </a:extLst>
          </p:cNvPr>
          <p:cNvSpPr/>
          <p:nvPr/>
        </p:nvSpPr>
        <p:spPr>
          <a:xfrm>
            <a:off x="3130106" y="384748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C69B3C-6C50-B2E3-0651-7F2081084CFA}"/>
              </a:ext>
            </a:extLst>
          </p:cNvPr>
          <p:cNvSpPr/>
          <p:nvPr/>
        </p:nvSpPr>
        <p:spPr>
          <a:xfrm>
            <a:off x="3490318" y="3735576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F2A97D-24F4-773C-79DA-5548C8D1DEB6}"/>
              </a:ext>
            </a:extLst>
          </p:cNvPr>
          <p:cNvSpPr/>
          <p:nvPr/>
        </p:nvSpPr>
        <p:spPr>
          <a:xfrm>
            <a:off x="3347714" y="397798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C3CC9B-9CFF-1F5E-A448-FB9C7B254029}"/>
              </a:ext>
            </a:extLst>
          </p:cNvPr>
          <p:cNvSpPr/>
          <p:nvPr/>
        </p:nvSpPr>
        <p:spPr>
          <a:xfrm>
            <a:off x="3756308" y="350781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EBFC6C-89D2-34D1-4CF7-EEFE26B407CA}"/>
              </a:ext>
            </a:extLst>
          </p:cNvPr>
          <p:cNvSpPr/>
          <p:nvPr/>
        </p:nvSpPr>
        <p:spPr>
          <a:xfrm>
            <a:off x="3888069" y="3295384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57F298-0E20-1306-4FFA-33973B69B78E}"/>
              </a:ext>
            </a:extLst>
          </p:cNvPr>
          <p:cNvSpPr/>
          <p:nvPr/>
        </p:nvSpPr>
        <p:spPr>
          <a:xfrm>
            <a:off x="510639" y="2910564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26F93-AE6D-8FEA-FAAD-A27E80AFB940}"/>
              </a:ext>
            </a:extLst>
          </p:cNvPr>
          <p:cNvSpPr txBox="1"/>
          <p:nvPr/>
        </p:nvSpPr>
        <p:spPr>
          <a:xfrm>
            <a:off x="680361" y="282333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92FD1B-31BF-7794-1758-F3F2D9186D49}"/>
              </a:ext>
            </a:extLst>
          </p:cNvPr>
          <p:cNvSpPr/>
          <p:nvPr/>
        </p:nvSpPr>
        <p:spPr>
          <a:xfrm>
            <a:off x="510639" y="3277996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6DF80-2C9D-523E-C180-066C7CB636D7}"/>
              </a:ext>
            </a:extLst>
          </p:cNvPr>
          <p:cNvSpPr txBox="1"/>
          <p:nvPr/>
        </p:nvSpPr>
        <p:spPr>
          <a:xfrm>
            <a:off x="684672" y="31907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0A28A-8AA9-2B73-BBE2-F2EBF9F4B504}"/>
              </a:ext>
            </a:extLst>
          </p:cNvPr>
          <p:cNvSpPr txBox="1"/>
          <p:nvPr/>
        </p:nvSpPr>
        <p:spPr>
          <a:xfrm>
            <a:off x="684672" y="3558198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F4FA04-BF4E-415F-28DE-9ED2BCEEB83D}"/>
              </a:ext>
            </a:extLst>
          </p:cNvPr>
          <p:cNvSpPr/>
          <p:nvPr/>
        </p:nvSpPr>
        <p:spPr>
          <a:xfrm>
            <a:off x="510639" y="3645428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F03B77-03B7-D136-2326-E28DFCDC919C}"/>
              </a:ext>
            </a:extLst>
          </p:cNvPr>
          <p:cNvSpPr/>
          <p:nvPr/>
        </p:nvSpPr>
        <p:spPr>
          <a:xfrm>
            <a:off x="524321" y="401286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85FE3-59A7-6C4A-F594-FFE00742E7BE}"/>
              </a:ext>
            </a:extLst>
          </p:cNvPr>
          <p:cNvSpPr txBox="1"/>
          <p:nvPr/>
        </p:nvSpPr>
        <p:spPr>
          <a:xfrm>
            <a:off x="688613" y="3925630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78B2F9-0C0F-D212-7493-C49C7878253E}"/>
              </a:ext>
            </a:extLst>
          </p:cNvPr>
          <p:cNvCxnSpPr>
            <a:cxnSpLocks/>
          </p:cNvCxnSpPr>
          <p:nvPr/>
        </p:nvCxnSpPr>
        <p:spPr>
          <a:xfrm flipV="1">
            <a:off x="4305307" y="2910564"/>
            <a:ext cx="2034533" cy="61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B479D34-81C6-B3ED-800B-EC5483713587}"/>
              </a:ext>
            </a:extLst>
          </p:cNvPr>
          <p:cNvCxnSpPr>
            <a:cxnSpLocks/>
          </p:cNvCxnSpPr>
          <p:nvPr/>
        </p:nvCxnSpPr>
        <p:spPr>
          <a:xfrm>
            <a:off x="4357871" y="3800820"/>
            <a:ext cx="1823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CC5BF57-3CA7-8394-0A17-AF2C8698C776}"/>
              </a:ext>
            </a:extLst>
          </p:cNvPr>
          <p:cNvSpPr/>
          <p:nvPr/>
        </p:nvSpPr>
        <p:spPr>
          <a:xfrm>
            <a:off x="6779635" y="3558281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7B6E43-1FCA-0D84-E73C-889967A472CA}"/>
              </a:ext>
            </a:extLst>
          </p:cNvPr>
          <p:cNvSpPr/>
          <p:nvPr/>
        </p:nvSpPr>
        <p:spPr>
          <a:xfrm>
            <a:off x="6882950" y="3757672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57081B0-3FEF-BB3F-BD50-9ED7C0590B63}"/>
              </a:ext>
            </a:extLst>
          </p:cNvPr>
          <p:cNvSpPr/>
          <p:nvPr/>
        </p:nvSpPr>
        <p:spPr>
          <a:xfrm>
            <a:off x="7014711" y="354524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6E1B38-F349-4605-D85F-5397BC5F5AE6}"/>
              </a:ext>
            </a:extLst>
          </p:cNvPr>
          <p:cNvSpPr/>
          <p:nvPr/>
        </p:nvSpPr>
        <p:spPr>
          <a:xfrm>
            <a:off x="6599282" y="3710902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F39755-6BE8-364B-E075-3F3FFB302F59}"/>
              </a:ext>
            </a:extLst>
          </p:cNvPr>
          <p:cNvSpPr/>
          <p:nvPr/>
        </p:nvSpPr>
        <p:spPr>
          <a:xfrm>
            <a:off x="6728972" y="3933273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18E5EF7-FD37-D165-6F5C-71CA646AA24B}"/>
              </a:ext>
            </a:extLst>
          </p:cNvPr>
          <p:cNvSpPr/>
          <p:nvPr/>
        </p:nvSpPr>
        <p:spPr>
          <a:xfrm>
            <a:off x="7090214" y="3795672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B15AFC7-7851-59A6-2593-911AAF4D35C5}"/>
              </a:ext>
            </a:extLst>
          </p:cNvPr>
          <p:cNvSpPr/>
          <p:nvPr/>
        </p:nvSpPr>
        <p:spPr>
          <a:xfrm>
            <a:off x="6960193" y="4005571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E05DD80-CC43-8DD7-909A-59D1452CC86B}"/>
              </a:ext>
            </a:extLst>
          </p:cNvPr>
          <p:cNvCxnSpPr>
            <a:cxnSpLocks/>
          </p:cNvCxnSpPr>
          <p:nvPr/>
        </p:nvCxnSpPr>
        <p:spPr>
          <a:xfrm>
            <a:off x="4279754" y="4002856"/>
            <a:ext cx="2048183" cy="65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598F4C61-4D28-BFC6-B9D5-94D566B6870B}"/>
              </a:ext>
            </a:extLst>
          </p:cNvPr>
          <p:cNvSpPr/>
          <p:nvPr/>
        </p:nvSpPr>
        <p:spPr>
          <a:xfrm>
            <a:off x="6719397" y="4827143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3411DC8-F292-345C-AC1F-D208EB7FF5EE}"/>
              </a:ext>
            </a:extLst>
          </p:cNvPr>
          <p:cNvSpPr/>
          <p:nvPr/>
        </p:nvSpPr>
        <p:spPr>
          <a:xfrm>
            <a:off x="7079609" y="4715235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CBD5E0C-C2B0-588A-E0DE-D0CAF0138F93}"/>
              </a:ext>
            </a:extLst>
          </p:cNvPr>
          <p:cNvSpPr/>
          <p:nvPr/>
        </p:nvSpPr>
        <p:spPr>
          <a:xfrm>
            <a:off x="6937005" y="4957639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0586466-617F-04B9-3AEF-1E077BD49779}"/>
              </a:ext>
            </a:extLst>
          </p:cNvPr>
          <p:cNvSpPr/>
          <p:nvPr/>
        </p:nvSpPr>
        <p:spPr>
          <a:xfrm>
            <a:off x="7025091" y="4458109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33B390-DB9A-9523-2FA8-E96E9DC66A33}"/>
              </a:ext>
            </a:extLst>
          </p:cNvPr>
          <p:cNvSpPr/>
          <p:nvPr/>
        </p:nvSpPr>
        <p:spPr>
          <a:xfrm>
            <a:off x="6740154" y="4428361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BFE685-E51C-6225-1715-35502B9767D5}"/>
              </a:ext>
            </a:extLst>
          </p:cNvPr>
          <p:cNvSpPr/>
          <p:nvPr/>
        </p:nvSpPr>
        <p:spPr>
          <a:xfrm>
            <a:off x="6586573" y="4632271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8C0B8C4-A7A1-72BC-1F48-1E448A741DA9}"/>
              </a:ext>
            </a:extLst>
          </p:cNvPr>
          <p:cNvSpPr/>
          <p:nvPr/>
        </p:nvSpPr>
        <p:spPr>
          <a:xfrm>
            <a:off x="6842793" y="4652981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4831F8-1ACB-F8C2-A02B-8C7B7AAC7F6F}"/>
              </a:ext>
            </a:extLst>
          </p:cNvPr>
          <p:cNvSpPr txBox="1"/>
          <p:nvPr/>
        </p:nvSpPr>
        <p:spPr>
          <a:xfrm>
            <a:off x="2953124" y="21726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95D686-0CF2-1215-BCE8-A91AD32A6462}"/>
              </a:ext>
            </a:extLst>
          </p:cNvPr>
          <p:cNvSpPr txBox="1"/>
          <p:nvPr/>
        </p:nvSpPr>
        <p:spPr>
          <a:xfrm>
            <a:off x="9021831" y="2172666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Rarified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E10C9B-9AA1-BCF3-6BD6-1583E964DC20}"/>
              </a:ext>
            </a:extLst>
          </p:cNvPr>
          <p:cNvSpPr/>
          <p:nvPr/>
        </p:nvSpPr>
        <p:spPr>
          <a:xfrm>
            <a:off x="6626631" y="2761458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B4AE1A-5841-8C65-6CE9-ED5946B857F1}"/>
              </a:ext>
            </a:extLst>
          </p:cNvPr>
          <p:cNvSpPr/>
          <p:nvPr/>
        </p:nvSpPr>
        <p:spPr>
          <a:xfrm>
            <a:off x="6899425" y="312590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962878-C996-6053-59A6-3FAA718B3AD9}"/>
              </a:ext>
            </a:extLst>
          </p:cNvPr>
          <p:cNvSpPr/>
          <p:nvPr/>
        </p:nvSpPr>
        <p:spPr>
          <a:xfrm>
            <a:off x="7097744" y="2944014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2A7DEC-74B9-5C70-1F09-B287C5E7DBD4}"/>
              </a:ext>
            </a:extLst>
          </p:cNvPr>
          <p:cNvSpPr/>
          <p:nvPr/>
        </p:nvSpPr>
        <p:spPr>
          <a:xfrm>
            <a:off x="6638965" y="3023051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F2450A-EEF7-F18C-8F84-E3F1B8BC60BE}"/>
              </a:ext>
            </a:extLst>
          </p:cNvPr>
          <p:cNvSpPr/>
          <p:nvPr/>
        </p:nvSpPr>
        <p:spPr>
          <a:xfrm>
            <a:off x="6870252" y="2887106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26B83D5-C21A-D354-4159-D7228C8FF5CD}"/>
              </a:ext>
            </a:extLst>
          </p:cNvPr>
          <p:cNvSpPr/>
          <p:nvPr/>
        </p:nvSpPr>
        <p:spPr>
          <a:xfrm>
            <a:off x="7117563" y="2685745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0C8C3D-D12C-294C-BA12-B8C2A4FD47E3}"/>
              </a:ext>
            </a:extLst>
          </p:cNvPr>
          <p:cNvSpPr/>
          <p:nvPr/>
        </p:nvSpPr>
        <p:spPr>
          <a:xfrm>
            <a:off x="6861739" y="260565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58E5B6B-1663-282F-3B9F-BB42D04BD1C4}"/>
              </a:ext>
            </a:extLst>
          </p:cNvPr>
          <p:cNvSpPr/>
          <p:nvPr/>
        </p:nvSpPr>
        <p:spPr>
          <a:xfrm>
            <a:off x="9270188" y="3607321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F88616C-58D4-063B-CF6C-663B15B5E0A7}"/>
              </a:ext>
            </a:extLst>
          </p:cNvPr>
          <p:cNvSpPr/>
          <p:nvPr/>
        </p:nvSpPr>
        <p:spPr>
          <a:xfrm>
            <a:off x="9373503" y="3806712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37A58D2-7C7A-E062-7D3B-2E1884BA64B2}"/>
              </a:ext>
            </a:extLst>
          </p:cNvPr>
          <p:cNvSpPr/>
          <p:nvPr/>
        </p:nvSpPr>
        <p:spPr>
          <a:xfrm>
            <a:off x="9505264" y="3594283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6A05A42-146F-2467-B503-862BCADE7B40}"/>
              </a:ext>
            </a:extLst>
          </p:cNvPr>
          <p:cNvSpPr/>
          <p:nvPr/>
        </p:nvSpPr>
        <p:spPr>
          <a:xfrm>
            <a:off x="9089835" y="3759942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2C9E55A-8A06-FE66-DF3C-11579D10D5CD}"/>
              </a:ext>
            </a:extLst>
          </p:cNvPr>
          <p:cNvSpPr/>
          <p:nvPr/>
        </p:nvSpPr>
        <p:spPr>
          <a:xfrm>
            <a:off x="9580767" y="3844712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B1B1848-221E-A2DD-2622-BE4E1F562F6F}"/>
              </a:ext>
            </a:extLst>
          </p:cNvPr>
          <p:cNvSpPr/>
          <p:nvPr/>
        </p:nvSpPr>
        <p:spPr>
          <a:xfrm>
            <a:off x="9450746" y="4054611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AB3E22D-1755-B450-B753-5367343ABA05}"/>
              </a:ext>
            </a:extLst>
          </p:cNvPr>
          <p:cNvCxnSpPr>
            <a:cxnSpLocks/>
          </p:cNvCxnSpPr>
          <p:nvPr/>
        </p:nvCxnSpPr>
        <p:spPr>
          <a:xfrm>
            <a:off x="7466881" y="2911082"/>
            <a:ext cx="1516724" cy="780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AAF7DF51-0EA2-0541-468D-2E7FC72441B8}"/>
              </a:ext>
            </a:extLst>
          </p:cNvPr>
          <p:cNvSpPr/>
          <p:nvPr/>
        </p:nvSpPr>
        <p:spPr>
          <a:xfrm>
            <a:off x="9188712" y="4001584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860408F-5545-5846-6FBF-59491D7C1AE4}"/>
              </a:ext>
            </a:extLst>
          </p:cNvPr>
          <p:cNvCxnSpPr>
            <a:cxnSpLocks/>
          </p:cNvCxnSpPr>
          <p:nvPr/>
        </p:nvCxnSpPr>
        <p:spPr>
          <a:xfrm>
            <a:off x="7466881" y="3855108"/>
            <a:ext cx="14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4807D2D-9A89-0FD1-325E-64D560B44394}"/>
              </a:ext>
            </a:extLst>
          </p:cNvPr>
          <p:cNvCxnSpPr>
            <a:cxnSpLocks/>
          </p:cNvCxnSpPr>
          <p:nvPr/>
        </p:nvCxnSpPr>
        <p:spPr>
          <a:xfrm flipV="1">
            <a:off x="7415261" y="4030709"/>
            <a:ext cx="1533422" cy="733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690E7219-B1F1-C865-963C-08093BFC3909}"/>
              </a:ext>
            </a:extLst>
          </p:cNvPr>
          <p:cNvSpPr txBox="1"/>
          <p:nvPr/>
        </p:nvSpPr>
        <p:spPr>
          <a:xfrm>
            <a:off x="4953977" y="3509924"/>
            <a:ext cx="13266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X</a:t>
            </a:r>
          </a:p>
        </p:txBody>
      </p:sp>
      <p:pic>
        <p:nvPicPr>
          <p:cNvPr id="77" name="Graphic 76" descr="Repeat outline">
            <a:extLst>
              <a:ext uri="{FF2B5EF4-FFF2-40B4-BE49-F238E27FC236}">
                <a16:creationId xmlns:a16="http://schemas.microsoft.com/office/drawing/2014/main" id="{FE723AF9-547A-B1A7-68C7-DAF179F2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4058" y="3515683"/>
            <a:ext cx="290876" cy="2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6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5AE89C-2901-9CEC-50FF-92B68705B6F0}"/>
              </a:ext>
            </a:extLst>
          </p:cNvPr>
          <p:cNvSpPr txBox="1">
            <a:spLocks/>
          </p:cNvSpPr>
          <p:nvPr/>
        </p:nvSpPr>
        <p:spPr>
          <a:xfrm>
            <a:off x="794357" y="562926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My Dataset: The Milk Microbiome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6BADF-63B0-8DDB-8E96-48B6FD9E7469}"/>
              </a:ext>
            </a:extLst>
          </p:cNvPr>
          <p:cNvSpPr txBox="1"/>
          <p:nvPr/>
        </p:nvSpPr>
        <p:spPr>
          <a:xfrm>
            <a:off x="794357" y="1699759"/>
            <a:ext cx="1121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Low biomass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Very sparse (lots of observations with read count of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Large differences in library size (&gt;10X)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7886F-22C1-875B-14D7-952F765215B4}"/>
              </a:ext>
            </a:extLst>
          </p:cNvPr>
          <p:cNvSpPr txBox="1"/>
          <p:nvPr/>
        </p:nvSpPr>
        <p:spPr>
          <a:xfrm>
            <a:off x="794357" y="2928350"/>
            <a:ext cx="1079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Want to compare different normalization techniques on my dataset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1. Created a </a:t>
            </a:r>
            <a:r>
              <a:rPr lang="en-CA" b="1" dirty="0">
                <a:latin typeface="Times" pitchFamily="2" charset="0"/>
              </a:rPr>
              <a:t>null community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A360C-C10E-03CC-B94F-C3310D94EE84}"/>
              </a:ext>
            </a:extLst>
          </p:cNvPr>
          <p:cNvSpPr txBox="1"/>
          <p:nvPr/>
        </p:nvSpPr>
        <p:spPr>
          <a:xfrm>
            <a:off x="794357" y="4092938"/>
            <a:ext cx="10957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Want to make an overall sample of what the community looks like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0A467-1309-3DD9-5F80-A15F8F3C41DF}"/>
              </a:ext>
            </a:extLst>
          </p:cNvPr>
          <p:cNvSpPr txBox="1"/>
          <p:nvPr/>
        </p:nvSpPr>
        <p:spPr>
          <a:xfrm>
            <a:off x="794357" y="4419578"/>
            <a:ext cx="10799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Take out original data, pool it together, then re-distribute it randomly to make a statistical sampling of that community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Same number of samples with the same number of reads per 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42F04-549E-562C-A96D-B5493AFB77D4}"/>
              </a:ext>
            </a:extLst>
          </p:cNvPr>
          <p:cNvSpPr txBox="1"/>
          <p:nvPr/>
        </p:nvSpPr>
        <p:spPr>
          <a:xfrm>
            <a:off x="794357" y="3489298"/>
            <a:ext cx="10697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There will be samples which are distant from each other due to the community structure (healthy milk vs milk from mastitis infections)</a:t>
            </a:r>
          </a:p>
        </p:txBody>
      </p:sp>
    </p:spTree>
    <p:extLst>
      <p:ext uri="{BB962C8B-B14F-4D97-AF65-F5344CB8AC3E}">
        <p14:creationId xmlns:p14="http://schemas.microsoft.com/office/powerpoint/2010/main" val="28071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17C515B9-55A3-A643-CB18-C903EB0D4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" t="2750" r="49672"/>
          <a:stretch/>
        </p:blipFill>
        <p:spPr>
          <a:xfrm>
            <a:off x="1849120" y="833120"/>
            <a:ext cx="8866850" cy="5191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03138C-2B63-EFD3-4617-BE42576D4480}"/>
              </a:ext>
            </a:extLst>
          </p:cNvPr>
          <p:cNvSpPr txBox="1"/>
          <p:nvPr/>
        </p:nvSpPr>
        <p:spPr>
          <a:xfrm rot="16200000">
            <a:off x="871921" y="3029882"/>
            <a:ext cx="1485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latin typeface="Times" pitchFamily="2" charset="0"/>
              </a:rPr>
              <a:t>Euclidean Distance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282BE-6AFE-74B2-F7D7-3CC71048BBD4}"/>
              </a:ext>
            </a:extLst>
          </p:cNvPr>
          <p:cNvSpPr txBox="1"/>
          <p:nvPr/>
        </p:nvSpPr>
        <p:spPr>
          <a:xfrm>
            <a:off x="5580576" y="6044001"/>
            <a:ext cx="1724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" pitchFamily="2" charset="0"/>
              </a:rPr>
              <a:t>Difference in library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0AC4A-170A-2C73-4431-790194906C80}"/>
              </a:ext>
            </a:extLst>
          </p:cNvPr>
          <p:cNvSpPr txBox="1"/>
          <p:nvPr/>
        </p:nvSpPr>
        <p:spPr>
          <a:xfrm>
            <a:off x="71120" y="41853"/>
            <a:ext cx="3779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sz="1400" dirty="0">
                <a:latin typeface="Times" pitchFamily="2" charset="0"/>
              </a:rPr>
              <a:t>One point = the comparison between two samples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835-2E2A-9A08-AE48-35CC964AAEFB}"/>
              </a:ext>
            </a:extLst>
          </p:cNvPr>
          <p:cNvSpPr txBox="1"/>
          <p:nvPr/>
        </p:nvSpPr>
        <p:spPr>
          <a:xfrm>
            <a:off x="7802880" y="5953325"/>
            <a:ext cx="43097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latin typeface="Times" pitchFamily="2" charset="0"/>
              </a:rPr>
              <a:t>Without doing any normalization to your data, the distance between samples is largely driven by the difference in library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EABFB-C8EC-144C-5DEE-CDBAEC0EF76B}"/>
              </a:ext>
            </a:extLst>
          </p:cNvPr>
          <p:cNvSpPr txBox="1"/>
          <p:nvPr/>
        </p:nvSpPr>
        <p:spPr>
          <a:xfrm>
            <a:off x="3699608" y="509496"/>
            <a:ext cx="113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latin typeface="Times" pitchFamily="2" charset="0"/>
              </a:rPr>
              <a:t>Non-Rarified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A8E9D-F453-1210-1FFF-750E25F3D9B1}"/>
              </a:ext>
            </a:extLst>
          </p:cNvPr>
          <p:cNvSpPr txBox="1"/>
          <p:nvPr/>
        </p:nvSpPr>
        <p:spPr>
          <a:xfrm>
            <a:off x="8261448" y="509496"/>
            <a:ext cx="113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latin typeface="Times" pitchFamily="2" charset="0"/>
              </a:rPr>
              <a:t>Rarified</a:t>
            </a:r>
          </a:p>
        </p:txBody>
      </p:sp>
    </p:spTree>
    <p:extLst>
      <p:ext uri="{BB962C8B-B14F-4D97-AF65-F5344CB8AC3E}">
        <p14:creationId xmlns:p14="http://schemas.microsoft.com/office/powerpoint/2010/main" val="31190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75EA42-6FD3-9D28-33B8-628DF94626F7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Clustered Sequence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3D908-31F7-4C1D-4C11-E601E9E701A5}"/>
              </a:ext>
            </a:extLst>
          </p:cNvPr>
          <p:cNvSpPr txBox="1"/>
          <p:nvPr/>
        </p:nvSpPr>
        <p:spPr>
          <a:xfrm>
            <a:off x="769620" y="1623980"/>
            <a:ext cx="1021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33333"/>
                </a:solidFill>
                <a:latin typeface="Times" pitchFamily="2" charset="0"/>
                <a:cs typeface="Times New Roman" panose="02020603050405020304" pitchFamily="18" charset="0"/>
              </a:rPr>
              <a:t>M</a:t>
            </a:r>
            <a:r>
              <a:rPr lang="en-CA" b="0" i="0" dirty="0">
                <a:solidFill>
                  <a:srgbClr val="333333"/>
                </a:solidFill>
                <a:effectLst/>
                <a:latin typeface="Times" pitchFamily="2" charset="0"/>
                <a:cs typeface="Times New Roman" panose="02020603050405020304" pitchFamily="18" charset="0"/>
              </a:rPr>
              <a:t>icrobial community sequencing data is typically organized into large matrices </a:t>
            </a:r>
            <a:endParaRPr lang="en-US" dirty="0">
              <a:latin typeface="Times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C595F-27FB-B331-3E34-E5556D1E41BE}"/>
              </a:ext>
            </a:extLst>
          </p:cNvPr>
          <p:cNvSpPr txBox="1"/>
          <p:nvPr/>
        </p:nvSpPr>
        <p:spPr>
          <a:xfrm>
            <a:off x="1521501" y="2362644"/>
            <a:ext cx="1021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 = Observed counts of clustered sequences (OTU, ASV)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781B9-0E75-9B43-303A-8DEDC2345E80}"/>
              </a:ext>
            </a:extLst>
          </p:cNvPr>
          <p:cNvSpPr txBox="1"/>
          <p:nvPr/>
        </p:nvSpPr>
        <p:spPr>
          <a:xfrm>
            <a:off x="1521501" y="1993312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 = Samples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F592BC9-95BB-C83A-9C3A-072CC012C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83700"/>
              </p:ext>
            </p:extLst>
          </p:nvPr>
        </p:nvGraphicFramePr>
        <p:xfrm>
          <a:off x="2610463" y="3429000"/>
          <a:ext cx="653648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47">
                  <a:extLst>
                    <a:ext uri="{9D8B030D-6E8A-4147-A177-3AD203B41FA5}">
                      <a16:colId xmlns:a16="http://schemas.microsoft.com/office/drawing/2014/main" val="1714803001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1558217867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3055389684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1551299815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618918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9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92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5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3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40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9D9E0FD7-2E13-BAB9-F030-C5A9EA5EB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3" t="3499" b="2073"/>
          <a:stretch/>
        </p:blipFill>
        <p:spPr>
          <a:xfrm>
            <a:off x="986399" y="1191653"/>
            <a:ext cx="10728251" cy="4095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B89A2-C945-44FA-850E-8E7D3EF603E8}"/>
              </a:ext>
            </a:extLst>
          </p:cNvPr>
          <p:cNvSpPr txBox="1"/>
          <p:nvPr/>
        </p:nvSpPr>
        <p:spPr>
          <a:xfrm>
            <a:off x="2218867" y="782870"/>
            <a:ext cx="113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latin typeface="Times" pitchFamily="2" charset="0"/>
              </a:rPr>
              <a:t>Rarified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63DB9-300A-4644-A945-A1307A1EC820}"/>
              </a:ext>
            </a:extLst>
          </p:cNvPr>
          <p:cNvSpPr txBox="1"/>
          <p:nvPr/>
        </p:nvSpPr>
        <p:spPr>
          <a:xfrm>
            <a:off x="5680074" y="690539"/>
            <a:ext cx="171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latin typeface="Times" pitchFamily="2" charset="0"/>
              </a:rPr>
              <a:t>Robust CLR Transformation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9B304-20B5-3F0B-E864-BD4908479488}"/>
              </a:ext>
            </a:extLst>
          </p:cNvPr>
          <p:cNvSpPr txBox="1"/>
          <p:nvPr/>
        </p:nvSpPr>
        <p:spPr>
          <a:xfrm>
            <a:off x="9376952" y="690538"/>
            <a:ext cx="1426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latin typeface="Times" pitchFamily="2" charset="0"/>
              </a:rPr>
              <a:t>Zero input CLR Transformation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6D448-A23E-811D-27E3-B96B1170DA34}"/>
              </a:ext>
            </a:extLst>
          </p:cNvPr>
          <p:cNvSpPr txBox="1"/>
          <p:nvPr/>
        </p:nvSpPr>
        <p:spPr>
          <a:xfrm>
            <a:off x="71120" y="41853"/>
            <a:ext cx="3779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sz="1400" dirty="0">
                <a:latin typeface="Times" pitchFamily="2" charset="0"/>
              </a:rPr>
              <a:t>One point = the comparison between two samples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8DDDD-1DD4-87E7-F764-025EC8DB4BFC}"/>
              </a:ext>
            </a:extLst>
          </p:cNvPr>
          <p:cNvSpPr txBox="1"/>
          <p:nvPr/>
        </p:nvSpPr>
        <p:spPr>
          <a:xfrm rot="16200000">
            <a:off x="83825" y="2935614"/>
            <a:ext cx="1485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latin typeface="Times" pitchFamily="2" charset="0"/>
              </a:rPr>
              <a:t>Euclidean Distance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3C7B2-5C64-A35B-95F8-60EDC8B34C01}"/>
              </a:ext>
            </a:extLst>
          </p:cNvPr>
          <p:cNvSpPr txBox="1"/>
          <p:nvPr/>
        </p:nvSpPr>
        <p:spPr>
          <a:xfrm>
            <a:off x="5673111" y="5327083"/>
            <a:ext cx="1724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" pitchFamily="2" charset="0"/>
              </a:rPr>
              <a:t>Difference in library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E57E4-D032-22AD-39D8-09A3FAB050BA}"/>
              </a:ext>
            </a:extLst>
          </p:cNvPr>
          <p:cNvSpPr txBox="1"/>
          <p:nvPr/>
        </p:nvSpPr>
        <p:spPr>
          <a:xfrm>
            <a:off x="7639594" y="5830534"/>
            <a:ext cx="43097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latin typeface="Times" pitchFamily="2" charset="0"/>
              </a:rPr>
              <a:t>Although the average distance between samples is reduced using transformation, a linear trend can still be observed</a:t>
            </a:r>
          </a:p>
        </p:txBody>
      </p:sp>
    </p:spTree>
    <p:extLst>
      <p:ext uri="{BB962C8B-B14F-4D97-AF65-F5344CB8AC3E}">
        <p14:creationId xmlns:p14="http://schemas.microsoft.com/office/powerpoint/2010/main" val="32112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ADAC51-61F0-07E4-324A-4DD4FDD6EAF4}"/>
              </a:ext>
            </a:extLst>
          </p:cNvPr>
          <p:cNvSpPr txBox="1">
            <a:spLocks/>
          </p:cNvSpPr>
          <p:nvPr/>
        </p:nvSpPr>
        <p:spPr>
          <a:xfrm>
            <a:off x="794357" y="562926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DCE7E-992E-2598-7106-57037449D5E7}"/>
              </a:ext>
            </a:extLst>
          </p:cNvPr>
          <p:cNvSpPr txBox="1"/>
          <p:nvPr/>
        </p:nvSpPr>
        <p:spPr>
          <a:xfrm>
            <a:off x="923218" y="1655942"/>
            <a:ext cx="1042550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latin typeface="Times" pitchFamily="2" charset="0"/>
              </a:rPr>
              <a:t>Without doing any normalization to your data, the distance between samples is largely driven by the difference in library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74A2E-153C-F6DB-0B44-9E51049E3371}"/>
              </a:ext>
            </a:extLst>
          </p:cNvPr>
          <p:cNvSpPr txBox="1"/>
          <p:nvPr/>
        </p:nvSpPr>
        <p:spPr>
          <a:xfrm>
            <a:off x="923218" y="2401405"/>
            <a:ext cx="1042550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Correcting for compositionality (CLR transformation) in milk microbiome dataset doesn’t really help differences in sampling effort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7F20D-4E98-928F-197A-A1ADB62A3C13}"/>
              </a:ext>
            </a:extLst>
          </p:cNvPr>
          <p:cNvSpPr txBox="1"/>
          <p:nvPr/>
        </p:nvSpPr>
        <p:spPr>
          <a:xfrm>
            <a:off x="923218" y="3244334"/>
            <a:ext cx="1042550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Differences in sampling effort will effect the dataset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3FFE9-8685-A920-9F4F-4328216075BE}"/>
              </a:ext>
            </a:extLst>
          </p:cNvPr>
          <p:cNvSpPr txBox="1"/>
          <p:nvPr/>
        </p:nvSpPr>
        <p:spPr>
          <a:xfrm>
            <a:off x="1508680" y="3613666"/>
            <a:ext cx="1042550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May lead to false positives </a:t>
            </a:r>
          </a:p>
        </p:txBody>
      </p:sp>
    </p:spTree>
    <p:extLst>
      <p:ext uri="{BB962C8B-B14F-4D97-AF65-F5344CB8AC3E}">
        <p14:creationId xmlns:p14="http://schemas.microsoft.com/office/powerpoint/2010/main" val="25478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0B31-AF6B-6FC8-33FD-D6890DC63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620" y="548639"/>
            <a:ext cx="8877300" cy="74390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Times" pitchFamily="2" charset="0"/>
              </a:rPr>
              <a:t>Library sizes can vary widely among samples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F1DA1-B808-1E81-4068-30435F6989B0}"/>
              </a:ext>
            </a:extLst>
          </p:cNvPr>
          <p:cNvSpPr txBox="1"/>
          <p:nvPr/>
        </p:nvSpPr>
        <p:spPr>
          <a:xfrm>
            <a:off x="952500" y="1639044"/>
            <a:ext cx="979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latin typeface="Times" pitchFamily="2" charset="0"/>
              </a:rPr>
              <a:t>Library size</a:t>
            </a:r>
            <a:r>
              <a:rPr lang="en-CA" dirty="0">
                <a:latin typeface="Times" pitchFamily="2" charset="0"/>
              </a:rPr>
              <a:t>  = Total number of reads in a sample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Can vary widely among different samples</a:t>
            </a: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81FADC29-7AD2-9A4F-4D74-AF864EE8F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2072"/>
              </p:ext>
            </p:extLst>
          </p:nvPr>
        </p:nvGraphicFramePr>
        <p:xfrm>
          <a:off x="2610463" y="3429000"/>
          <a:ext cx="653648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47">
                  <a:extLst>
                    <a:ext uri="{9D8B030D-6E8A-4147-A177-3AD203B41FA5}">
                      <a16:colId xmlns:a16="http://schemas.microsoft.com/office/drawing/2014/main" val="1714803001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1558217867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3055389684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1551299815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618918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9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92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5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3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4064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F823BC-F093-5E75-979C-A191995D9355}"/>
              </a:ext>
            </a:extLst>
          </p:cNvPr>
          <p:cNvSpPr txBox="1"/>
          <p:nvPr/>
        </p:nvSpPr>
        <p:spPr>
          <a:xfrm>
            <a:off x="1150015" y="532572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Size: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4AEDA-E6DE-108C-1369-58BC8E785BE0}"/>
              </a:ext>
            </a:extLst>
          </p:cNvPr>
          <p:cNvSpPr txBox="1"/>
          <p:nvPr/>
        </p:nvSpPr>
        <p:spPr>
          <a:xfrm>
            <a:off x="3743170" y="53200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8EE1C-D876-3F1F-9526-C8584EB7AAD2}"/>
              </a:ext>
            </a:extLst>
          </p:cNvPr>
          <p:cNvSpPr txBox="1"/>
          <p:nvPr/>
        </p:nvSpPr>
        <p:spPr>
          <a:xfrm>
            <a:off x="5034712" y="53200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9ABFF-5386-F1A0-9788-B78B5DAE8A7A}"/>
              </a:ext>
            </a:extLst>
          </p:cNvPr>
          <p:cNvSpPr txBox="1"/>
          <p:nvPr/>
        </p:nvSpPr>
        <p:spPr>
          <a:xfrm>
            <a:off x="6461164" y="53188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4E06F-42BB-9738-4D31-A87E3F1B7518}"/>
              </a:ext>
            </a:extLst>
          </p:cNvPr>
          <p:cNvSpPr txBox="1"/>
          <p:nvPr/>
        </p:nvSpPr>
        <p:spPr>
          <a:xfrm>
            <a:off x="7796421" y="53257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D8B164-9525-BCE0-1DBA-0C2048A90CD5}"/>
              </a:ext>
            </a:extLst>
          </p:cNvPr>
          <p:cNvCxnSpPr>
            <a:cxnSpLocks/>
          </p:cNvCxnSpPr>
          <p:nvPr/>
        </p:nvCxnSpPr>
        <p:spPr>
          <a:xfrm>
            <a:off x="1182581" y="5325720"/>
            <a:ext cx="8350592" cy="287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A36DF0-8A59-4513-7074-0A222BE3D7A9}"/>
              </a:ext>
            </a:extLst>
          </p:cNvPr>
          <p:cNvSpPr txBox="1"/>
          <p:nvPr/>
        </p:nvSpPr>
        <p:spPr>
          <a:xfrm>
            <a:off x="952500" y="2308711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This variation does not indicate any differences in microbial communities (two replicate samples can be sequenced and result in 4000 and 16,000 reads in each)</a:t>
            </a:r>
          </a:p>
        </p:txBody>
      </p:sp>
    </p:spTree>
    <p:extLst>
      <p:ext uri="{BB962C8B-B14F-4D97-AF65-F5344CB8AC3E}">
        <p14:creationId xmlns:p14="http://schemas.microsoft.com/office/powerpoint/2010/main" val="31705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A0693-1A0A-B3DB-A5C8-27B025F86D16}"/>
              </a:ext>
            </a:extLst>
          </p:cNvPr>
          <p:cNvSpPr txBox="1"/>
          <p:nvPr/>
        </p:nvSpPr>
        <p:spPr>
          <a:xfrm>
            <a:off x="916304" y="3114500"/>
            <a:ext cx="97135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latin typeface="Times" pitchFamily="2" charset="0"/>
              </a:rPr>
              <a:t>Variation in library sizes may be due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Different amounts of DNA loaded for sequencing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Primer bias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Extraction efficiencies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EF297-FB9E-7B9D-6514-9FCEBCE882C6}"/>
              </a:ext>
            </a:extLst>
          </p:cNvPr>
          <p:cNvSpPr txBox="1"/>
          <p:nvPr/>
        </p:nvSpPr>
        <p:spPr>
          <a:xfrm>
            <a:off x="952500" y="4638527"/>
            <a:ext cx="967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latin typeface="Times" pitchFamily="2" charset="0"/>
              </a:rPr>
              <a:t>Libraries with different sizes can lead to inaccurate diversity analysis conclusions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A sample with more reads may appear to be more diverse than a sample with less reads (because more sequences are present)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E035D-B8B5-BB6E-AF6B-A51F43CD244D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Times" pitchFamily="2" charset="0"/>
              </a:rPr>
              <a:t>Library sizes can vary widely among samples</a:t>
            </a:r>
            <a:endParaRPr lang="en-US" sz="4000" dirty="0">
              <a:latin typeface="Time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2CC5D-EC7A-D6F2-8623-D32035A3D962}"/>
              </a:ext>
            </a:extLst>
          </p:cNvPr>
          <p:cNvSpPr txBox="1"/>
          <p:nvPr/>
        </p:nvSpPr>
        <p:spPr>
          <a:xfrm>
            <a:off x="952500" y="1639044"/>
            <a:ext cx="9794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latin typeface="Times" pitchFamily="2" charset="0"/>
              </a:rPr>
              <a:t>Library size</a:t>
            </a:r>
            <a:r>
              <a:rPr lang="en-CA" dirty="0">
                <a:latin typeface="Times" pitchFamily="2" charset="0"/>
              </a:rPr>
              <a:t>  = Total number of reads in a sample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Can vary widely among different samples</a:t>
            </a: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2652F-11AD-6B7E-BBF5-017504F9D557}"/>
              </a:ext>
            </a:extLst>
          </p:cNvPr>
          <p:cNvSpPr txBox="1"/>
          <p:nvPr/>
        </p:nvSpPr>
        <p:spPr>
          <a:xfrm>
            <a:off x="952500" y="2308711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This variation does not indicate any differences in microbial communities (two replicate samples can be sequenced and result in 4000 and 16,000 reads in each)</a:t>
            </a:r>
          </a:p>
        </p:txBody>
      </p:sp>
    </p:spTree>
    <p:extLst>
      <p:ext uri="{BB962C8B-B14F-4D97-AF65-F5344CB8AC3E}">
        <p14:creationId xmlns:p14="http://schemas.microsoft.com/office/powerpoint/2010/main" val="42781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6454-F2BF-FEAA-BE28-6EB5EDE71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97"/>
            <a:ext cx="10515600" cy="1694815"/>
          </a:xfrm>
        </p:spPr>
        <p:txBody>
          <a:bodyPr>
            <a:normAutofit/>
          </a:bodyPr>
          <a:lstStyle/>
          <a:p>
            <a:r>
              <a:rPr lang="en-CA" sz="1800" b="1" dirty="0">
                <a:latin typeface="Times" pitchFamily="2" charset="0"/>
              </a:rPr>
              <a:t>Rarefaction:</a:t>
            </a:r>
          </a:p>
          <a:p>
            <a:pPr lvl="1"/>
            <a:r>
              <a:rPr lang="en-CA" sz="1800" dirty="0">
                <a:latin typeface="Times" pitchFamily="2" charset="0"/>
              </a:rPr>
              <a:t>Reduces the number of reads to a size shared among several samples through random sub-sampling of the reads</a:t>
            </a:r>
          </a:p>
          <a:p>
            <a:pPr lvl="2"/>
            <a:r>
              <a:rPr lang="en-CA" sz="1800" b="1" dirty="0">
                <a:latin typeface="Times" pitchFamily="2" charset="0"/>
              </a:rPr>
              <a:t>Allows for sample comparison without bias from differences in sample size</a:t>
            </a:r>
            <a:endParaRPr lang="en-CA" sz="1800" dirty="0">
              <a:latin typeface="Times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9801A0-E56B-E8A0-F81C-13237F3A9B9D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Rarefaction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5B5C818C-39E5-1891-C506-D85BABF5749E}"/>
              </a:ext>
            </a:extLst>
          </p:cNvPr>
          <p:cNvGraphicFramePr>
            <a:graphicFrameLocks noGrp="1"/>
          </p:cNvGraphicFramePr>
          <p:nvPr/>
        </p:nvGraphicFramePr>
        <p:xfrm>
          <a:off x="2610463" y="3429000"/>
          <a:ext cx="653648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47">
                  <a:extLst>
                    <a:ext uri="{9D8B030D-6E8A-4147-A177-3AD203B41FA5}">
                      <a16:colId xmlns:a16="http://schemas.microsoft.com/office/drawing/2014/main" val="1714803001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1558217867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3055389684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1551299815"/>
                    </a:ext>
                  </a:extLst>
                </a:gridCol>
                <a:gridCol w="1359459">
                  <a:extLst>
                    <a:ext uri="{9D8B030D-6E8A-4147-A177-3AD203B41FA5}">
                      <a16:colId xmlns:a16="http://schemas.microsoft.com/office/drawing/2014/main" val="618918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Sample_4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9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92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5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3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40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6454-F2BF-FEAA-BE28-6EB5EDE71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97"/>
            <a:ext cx="10515600" cy="1694815"/>
          </a:xfrm>
        </p:spPr>
        <p:txBody>
          <a:bodyPr>
            <a:normAutofit/>
          </a:bodyPr>
          <a:lstStyle/>
          <a:p>
            <a:r>
              <a:rPr lang="en-CA" sz="1800" b="1" dirty="0">
                <a:latin typeface="Times" pitchFamily="2" charset="0"/>
              </a:rPr>
              <a:t>Rarefaction:</a:t>
            </a:r>
          </a:p>
          <a:p>
            <a:pPr lvl="1"/>
            <a:r>
              <a:rPr lang="en-CA" sz="1800" dirty="0">
                <a:latin typeface="Times" pitchFamily="2" charset="0"/>
              </a:rPr>
              <a:t>Reduces the number of reads to a size shared among several samples through random sub-sampling of the reads</a:t>
            </a:r>
          </a:p>
          <a:p>
            <a:pPr lvl="2"/>
            <a:r>
              <a:rPr lang="en-CA" sz="1800" b="1" dirty="0">
                <a:latin typeface="Times" pitchFamily="2" charset="0"/>
              </a:rPr>
              <a:t>Allows for sample comparison without bias from differences in sample size (kind of)</a:t>
            </a:r>
            <a:endParaRPr lang="en-CA" sz="1800" dirty="0">
              <a:latin typeface="Times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9801A0-E56B-E8A0-F81C-13237F3A9B9D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A normalization tool: Rarefaction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0919D-EE3E-BEFD-8C28-4B1D7DB19C72}"/>
              </a:ext>
            </a:extLst>
          </p:cNvPr>
          <p:cNvSpPr txBox="1"/>
          <p:nvPr/>
        </p:nvSpPr>
        <p:spPr>
          <a:xfrm>
            <a:off x="3647817" y="2816780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0981F-D835-125C-5E7C-CA6E030766FE}"/>
              </a:ext>
            </a:extLst>
          </p:cNvPr>
          <p:cNvSpPr txBox="1"/>
          <p:nvPr/>
        </p:nvSpPr>
        <p:spPr>
          <a:xfrm>
            <a:off x="5274093" y="2830869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BA4C3-2F1F-5F7A-1A43-C117177AFDF9}"/>
              </a:ext>
            </a:extLst>
          </p:cNvPr>
          <p:cNvSpPr txBox="1"/>
          <p:nvPr/>
        </p:nvSpPr>
        <p:spPr>
          <a:xfrm>
            <a:off x="7187737" y="2820832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C7646-DD83-B447-9C82-07CCD504F0C2}"/>
              </a:ext>
            </a:extLst>
          </p:cNvPr>
          <p:cNvSpPr txBox="1"/>
          <p:nvPr/>
        </p:nvSpPr>
        <p:spPr>
          <a:xfrm>
            <a:off x="9016827" y="283364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F6EF6C-6772-AF90-01F7-5B261B2F3B1F}"/>
              </a:ext>
            </a:extLst>
          </p:cNvPr>
          <p:cNvSpPr/>
          <p:nvPr/>
        </p:nvSpPr>
        <p:spPr>
          <a:xfrm>
            <a:off x="3810293" y="3277214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9E3F18-0CB4-B055-F53B-49A98D6FA0B7}"/>
              </a:ext>
            </a:extLst>
          </p:cNvPr>
          <p:cNvSpPr/>
          <p:nvPr/>
        </p:nvSpPr>
        <p:spPr>
          <a:xfrm>
            <a:off x="5354613" y="3388928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51ECD3-234C-4300-2158-E560CFAB923C}"/>
              </a:ext>
            </a:extLst>
          </p:cNvPr>
          <p:cNvSpPr/>
          <p:nvPr/>
        </p:nvSpPr>
        <p:spPr>
          <a:xfrm>
            <a:off x="7189400" y="3358448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680FC3-52B8-6371-1C76-3852D241351E}"/>
              </a:ext>
            </a:extLst>
          </p:cNvPr>
          <p:cNvSpPr/>
          <p:nvPr/>
        </p:nvSpPr>
        <p:spPr>
          <a:xfrm>
            <a:off x="7390427" y="3210168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B58B9E-C194-CC66-DC9A-8051A1706123}"/>
              </a:ext>
            </a:extLst>
          </p:cNvPr>
          <p:cNvSpPr/>
          <p:nvPr/>
        </p:nvSpPr>
        <p:spPr>
          <a:xfrm>
            <a:off x="7622303" y="3314028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D557DA-3C3D-5522-9CE5-5A53B6B230D7}"/>
              </a:ext>
            </a:extLst>
          </p:cNvPr>
          <p:cNvSpPr/>
          <p:nvPr/>
        </p:nvSpPr>
        <p:spPr>
          <a:xfrm>
            <a:off x="5588588" y="3285172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F381E9-EC65-6530-9504-1CBF91D7A16A}"/>
              </a:ext>
            </a:extLst>
          </p:cNvPr>
          <p:cNvSpPr/>
          <p:nvPr/>
        </p:nvSpPr>
        <p:spPr>
          <a:xfrm>
            <a:off x="7416424" y="343001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0BAE5A-5188-EDB5-9D57-72A5A5FE873B}"/>
              </a:ext>
            </a:extLst>
          </p:cNvPr>
          <p:cNvSpPr/>
          <p:nvPr/>
        </p:nvSpPr>
        <p:spPr>
          <a:xfrm>
            <a:off x="9224710" y="3346132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600674-C361-CD46-7520-26A68866190D}"/>
              </a:ext>
            </a:extLst>
          </p:cNvPr>
          <p:cNvSpPr/>
          <p:nvPr/>
        </p:nvSpPr>
        <p:spPr>
          <a:xfrm>
            <a:off x="9444674" y="3266451"/>
            <a:ext cx="202246" cy="195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72101E-CD3C-3F22-227B-FD24377F9D71}"/>
              </a:ext>
            </a:extLst>
          </p:cNvPr>
          <p:cNvSpPr/>
          <p:nvPr/>
        </p:nvSpPr>
        <p:spPr>
          <a:xfrm>
            <a:off x="9444674" y="3509625"/>
            <a:ext cx="202244" cy="179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6823FD-4FB4-3E01-B87D-CD844C717D15}"/>
              </a:ext>
            </a:extLst>
          </p:cNvPr>
          <p:cNvSpPr/>
          <p:nvPr/>
        </p:nvSpPr>
        <p:spPr>
          <a:xfrm>
            <a:off x="9688196" y="3346307"/>
            <a:ext cx="202244" cy="193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DDDA9D-B073-98E5-1098-0D7048BA48D4}"/>
              </a:ext>
            </a:extLst>
          </p:cNvPr>
          <p:cNvSpPr/>
          <p:nvPr/>
        </p:nvSpPr>
        <p:spPr>
          <a:xfrm>
            <a:off x="9714193" y="357268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54B5B0-B008-B723-813F-E4E37661A5BD}"/>
              </a:ext>
            </a:extLst>
          </p:cNvPr>
          <p:cNvSpPr/>
          <p:nvPr/>
        </p:nvSpPr>
        <p:spPr>
          <a:xfrm>
            <a:off x="1811448" y="3021245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84E35B-A172-FB12-B051-B35E40F46380}"/>
              </a:ext>
            </a:extLst>
          </p:cNvPr>
          <p:cNvSpPr txBox="1"/>
          <p:nvPr/>
        </p:nvSpPr>
        <p:spPr>
          <a:xfrm>
            <a:off x="1981170" y="2934015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2F8B72-3C25-AA52-1896-0F5971DF8409}"/>
              </a:ext>
            </a:extLst>
          </p:cNvPr>
          <p:cNvSpPr/>
          <p:nvPr/>
        </p:nvSpPr>
        <p:spPr>
          <a:xfrm>
            <a:off x="1811448" y="3388677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B6A87A-8CB2-74E5-8C13-76744755EED5}"/>
              </a:ext>
            </a:extLst>
          </p:cNvPr>
          <p:cNvSpPr/>
          <p:nvPr/>
        </p:nvSpPr>
        <p:spPr>
          <a:xfrm>
            <a:off x="4056604" y="3223820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C4DF32-A930-36FC-2B67-5CB24C800618}"/>
              </a:ext>
            </a:extLst>
          </p:cNvPr>
          <p:cNvSpPr/>
          <p:nvPr/>
        </p:nvSpPr>
        <p:spPr>
          <a:xfrm>
            <a:off x="4297922" y="3266450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A05E6F9-EB55-92D0-01E5-288E19CE750B}"/>
              </a:ext>
            </a:extLst>
          </p:cNvPr>
          <p:cNvSpPr/>
          <p:nvPr/>
        </p:nvSpPr>
        <p:spPr>
          <a:xfrm>
            <a:off x="5840591" y="3301878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89C835-997D-C99D-54F6-648649E145B4}"/>
              </a:ext>
            </a:extLst>
          </p:cNvPr>
          <p:cNvSpPr/>
          <p:nvPr/>
        </p:nvSpPr>
        <p:spPr>
          <a:xfrm>
            <a:off x="6081909" y="3344508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F4DA2E-4A56-0A82-C923-AAF2040853C7}"/>
              </a:ext>
            </a:extLst>
          </p:cNvPr>
          <p:cNvSpPr/>
          <p:nvPr/>
        </p:nvSpPr>
        <p:spPr>
          <a:xfrm>
            <a:off x="5687010" y="3505788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EB47B4B-5665-E7D5-61E8-6B1838ACD20D}"/>
              </a:ext>
            </a:extLst>
          </p:cNvPr>
          <p:cNvSpPr/>
          <p:nvPr/>
        </p:nvSpPr>
        <p:spPr>
          <a:xfrm>
            <a:off x="5928328" y="3548418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F321B33-E46D-CF36-3694-46478848ED45}"/>
              </a:ext>
            </a:extLst>
          </p:cNvPr>
          <p:cNvSpPr/>
          <p:nvPr/>
        </p:nvSpPr>
        <p:spPr>
          <a:xfrm>
            <a:off x="5215105" y="3614130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82C1FB-2FFC-40F2-7C44-D81CF815391D}"/>
              </a:ext>
            </a:extLst>
          </p:cNvPr>
          <p:cNvSpPr/>
          <p:nvPr/>
        </p:nvSpPr>
        <p:spPr>
          <a:xfrm>
            <a:off x="5456423" y="3656760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120672D-5DCD-BF50-EA9F-C066084CCC37}"/>
              </a:ext>
            </a:extLst>
          </p:cNvPr>
          <p:cNvSpPr/>
          <p:nvPr/>
        </p:nvSpPr>
        <p:spPr>
          <a:xfrm>
            <a:off x="7809222" y="3481752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30EA9AD-3DC0-E2E2-A620-C1CAD14F956F}"/>
              </a:ext>
            </a:extLst>
          </p:cNvPr>
          <p:cNvSpPr/>
          <p:nvPr/>
        </p:nvSpPr>
        <p:spPr>
          <a:xfrm>
            <a:off x="9219974" y="3585024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FD8B4C-66AF-1463-75CB-0375C2DBF9B8}"/>
              </a:ext>
            </a:extLst>
          </p:cNvPr>
          <p:cNvSpPr txBox="1"/>
          <p:nvPr/>
        </p:nvSpPr>
        <p:spPr>
          <a:xfrm>
            <a:off x="1985481" y="3301447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8388FA-D0F5-B5A8-495E-D4234E006AB1}"/>
              </a:ext>
            </a:extLst>
          </p:cNvPr>
          <p:cNvSpPr txBox="1"/>
          <p:nvPr/>
        </p:nvSpPr>
        <p:spPr>
          <a:xfrm>
            <a:off x="1985481" y="3668879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2634C99-82BE-F006-D56A-EC7B66EDA082}"/>
              </a:ext>
            </a:extLst>
          </p:cNvPr>
          <p:cNvSpPr/>
          <p:nvPr/>
        </p:nvSpPr>
        <p:spPr>
          <a:xfrm>
            <a:off x="1811448" y="375610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A0AF9D-3427-600D-16E7-80BEA0707368}"/>
              </a:ext>
            </a:extLst>
          </p:cNvPr>
          <p:cNvSpPr/>
          <p:nvPr/>
        </p:nvSpPr>
        <p:spPr>
          <a:xfrm>
            <a:off x="4033878" y="350506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674E2B-54D8-B76B-CAF9-195AF81EDF86}"/>
              </a:ext>
            </a:extLst>
          </p:cNvPr>
          <p:cNvSpPr/>
          <p:nvPr/>
        </p:nvSpPr>
        <p:spPr>
          <a:xfrm>
            <a:off x="5687010" y="3726404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62A1F2B-B6D9-F654-55F1-D29C81A2F514}"/>
              </a:ext>
            </a:extLst>
          </p:cNvPr>
          <p:cNvSpPr/>
          <p:nvPr/>
        </p:nvSpPr>
        <p:spPr>
          <a:xfrm>
            <a:off x="7160204" y="3613057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6253AC6-317F-1DBA-0F26-E27369363A17}"/>
              </a:ext>
            </a:extLst>
          </p:cNvPr>
          <p:cNvSpPr/>
          <p:nvPr/>
        </p:nvSpPr>
        <p:spPr>
          <a:xfrm>
            <a:off x="7377812" y="3676612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939B0B-0A32-9E8F-70EB-542CFB4F5E6F}"/>
              </a:ext>
            </a:extLst>
          </p:cNvPr>
          <p:cNvSpPr/>
          <p:nvPr/>
        </p:nvSpPr>
        <p:spPr>
          <a:xfrm>
            <a:off x="7165132" y="3871052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E62088-9D52-70BF-9424-7AC422A0B19A}"/>
              </a:ext>
            </a:extLst>
          </p:cNvPr>
          <p:cNvSpPr/>
          <p:nvPr/>
        </p:nvSpPr>
        <p:spPr>
          <a:xfrm>
            <a:off x="7382740" y="3934607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5617462-9B59-E381-ED92-A60ECD7D5E78}"/>
              </a:ext>
            </a:extLst>
          </p:cNvPr>
          <p:cNvSpPr/>
          <p:nvPr/>
        </p:nvSpPr>
        <p:spPr>
          <a:xfrm>
            <a:off x="7613647" y="3636084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94A0CFE-0D8E-40F6-10BA-286CDDDC7D91}"/>
              </a:ext>
            </a:extLst>
          </p:cNvPr>
          <p:cNvSpPr/>
          <p:nvPr/>
        </p:nvSpPr>
        <p:spPr>
          <a:xfrm>
            <a:off x="7831255" y="369963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29E1689-BB11-86B5-E1CE-E820D3FD5962}"/>
              </a:ext>
            </a:extLst>
          </p:cNvPr>
          <p:cNvSpPr/>
          <p:nvPr/>
        </p:nvSpPr>
        <p:spPr>
          <a:xfrm>
            <a:off x="7681555" y="3877173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76E7C7-D7C7-4726-9529-CBBE062C5E99}"/>
              </a:ext>
            </a:extLst>
          </p:cNvPr>
          <p:cNvSpPr/>
          <p:nvPr/>
        </p:nvSpPr>
        <p:spPr>
          <a:xfrm>
            <a:off x="7899163" y="3940728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93E65F-5287-7C77-14CC-4FFFB35B2B4F}"/>
              </a:ext>
            </a:extLst>
          </p:cNvPr>
          <p:cNvSpPr/>
          <p:nvPr/>
        </p:nvSpPr>
        <p:spPr>
          <a:xfrm>
            <a:off x="8045057" y="3584845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0BF869-CE2D-84DF-C9B4-693D3BD45B55}"/>
              </a:ext>
            </a:extLst>
          </p:cNvPr>
          <p:cNvSpPr/>
          <p:nvPr/>
        </p:nvSpPr>
        <p:spPr>
          <a:xfrm>
            <a:off x="8262665" y="3648400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F2B4543-0D3C-2B49-9614-E9EA3FD35E38}"/>
              </a:ext>
            </a:extLst>
          </p:cNvPr>
          <p:cNvSpPr/>
          <p:nvPr/>
        </p:nvSpPr>
        <p:spPr>
          <a:xfrm>
            <a:off x="1825130" y="4123541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136874A-1E38-0A87-2EF4-541B60042640}"/>
              </a:ext>
            </a:extLst>
          </p:cNvPr>
          <p:cNvSpPr/>
          <p:nvPr/>
        </p:nvSpPr>
        <p:spPr>
          <a:xfrm>
            <a:off x="3782350" y="3552507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22D5FB-5234-2DF1-2164-8C3E2B84CB38}"/>
              </a:ext>
            </a:extLst>
          </p:cNvPr>
          <p:cNvSpPr/>
          <p:nvPr/>
        </p:nvSpPr>
        <p:spPr>
          <a:xfrm>
            <a:off x="4294188" y="3552507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2E041C6-2FA6-C913-9C49-0248B3C26BE3}"/>
              </a:ext>
            </a:extLst>
          </p:cNvPr>
          <p:cNvSpPr/>
          <p:nvPr/>
        </p:nvSpPr>
        <p:spPr>
          <a:xfrm>
            <a:off x="3910252" y="3761401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A92309F-A29D-7F27-6D16-166D3B8017C3}"/>
              </a:ext>
            </a:extLst>
          </p:cNvPr>
          <p:cNvSpPr/>
          <p:nvPr/>
        </p:nvSpPr>
        <p:spPr>
          <a:xfrm>
            <a:off x="4172294" y="3766098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777052A-7A25-26CB-48AC-BE9ABA394E33}"/>
              </a:ext>
            </a:extLst>
          </p:cNvPr>
          <p:cNvSpPr/>
          <p:nvPr/>
        </p:nvSpPr>
        <p:spPr>
          <a:xfrm>
            <a:off x="5291423" y="3869299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2318DAD-DF27-A271-014A-93C0F5034262}"/>
              </a:ext>
            </a:extLst>
          </p:cNvPr>
          <p:cNvSpPr/>
          <p:nvPr/>
        </p:nvSpPr>
        <p:spPr>
          <a:xfrm>
            <a:off x="5558346" y="3908799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263DD09-F0A5-BC46-33A7-8A5764DD4115}"/>
              </a:ext>
            </a:extLst>
          </p:cNvPr>
          <p:cNvSpPr/>
          <p:nvPr/>
        </p:nvSpPr>
        <p:spPr>
          <a:xfrm>
            <a:off x="5918558" y="3796891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DB07863-8774-56AB-97D4-8D17366EBC1D}"/>
              </a:ext>
            </a:extLst>
          </p:cNvPr>
          <p:cNvSpPr/>
          <p:nvPr/>
        </p:nvSpPr>
        <p:spPr>
          <a:xfrm>
            <a:off x="5775954" y="4039295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91AC40-D6A5-864D-47CA-B0FF45622EF5}"/>
              </a:ext>
            </a:extLst>
          </p:cNvPr>
          <p:cNvSpPr/>
          <p:nvPr/>
        </p:nvSpPr>
        <p:spPr>
          <a:xfrm>
            <a:off x="7856399" y="3205030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18BE96F-BC9D-4676-B4B8-A01FC9CBC3FA}"/>
              </a:ext>
            </a:extLst>
          </p:cNvPr>
          <p:cNvSpPr/>
          <p:nvPr/>
        </p:nvSpPr>
        <p:spPr>
          <a:xfrm>
            <a:off x="9455808" y="3753321"/>
            <a:ext cx="202245" cy="20295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7E298CE-4178-04D1-B6FB-A5856C555B9E}"/>
              </a:ext>
            </a:extLst>
          </p:cNvPr>
          <p:cNvSpPr/>
          <p:nvPr/>
        </p:nvSpPr>
        <p:spPr>
          <a:xfrm>
            <a:off x="3670608" y="3802005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B76FB92-8894-6B79-A4C8-D7AC402CD5CA}"/>
              </a:ext>
            </a:extLst>
          </p:cNvPr>
          <p:cNvSpPr/>
          <p:nvPr/>
        </p:nvSpPr>
        <p:spPr>
          <a:xfrm>
            <a:off x="3872291" y="3998039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2AC3BE5-8D94-0F2E-08DC-F7C15C233FAC}"/>
              </a:ext>
            </a:extLst>
          </p:cNvPr>
          <p:cNvSpPr/>
          <p:nvPr/>
        </p:nvSpPr>
        <p:spPr>
          <a:xfrm>
            <a:off x="4130502" y="402106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028FE33-3888-DC55-4E2C-0F6864E48C92}"/>
              </a:ext>
            </a:extLst>
          </p:cNvPr>
          <p:cNvSpPr/>
          <p:nvPr/>
        </p:nvSpPr>
        <p:spPr>
          <a:xfrm>
            <a:off x="6184548" y="3569128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23A2F7A-F57A-C28D-92BA-23F2952E68CD}"/>
              </a:ext>
            </a:extLst>
          </p:cNvPr>
          <p:cNvSpPr/>
          <p:nvPr/>
        </p:nvSpPr>
        <p:spPr>
          <a:xfrm>
            <a:off x="6316309" y="3356699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4EAE221-B980-2B59-D209-723668A78D5A}"/>
              </a:ext>
            </a:extLst>
          </p:cNvPr>
          <p:cNvSpPr/>
          <p:nvPr/>
        </p:nvSpPr>
        <p:spPr>
          <a:xfrm>
            <a:off x="8082663" y="3807781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7AA3776-849D-E892-FDF9-C88267BBF5D5}"/>
              </a:ext>
            </a:extLst>
          </p:cNvPr>
          <p:cNvSpPr/>
          <p:nvPr/>
        </p:nvSpPr>
        <p:spPr>
          <a:xfrm>
            <a:off x="8052744" y="3368654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F0DF010-6773-8E25-DD44-DC64724BB497}"/>
              </a:ext>
            </a:extLst>
          </p:cNvPr>
          <p:cNvSpPr/>
          <p:nvPr/>
        </p:nvSpPr>
        <p:spPr>
          <a:xfrm>
            <a:off x="8261435" y="3407002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7A7C97C-AEBC-8141-09A6-4F3928098548}"/>
              </a:ext>
            </a:extLst>
          </p:cNvPr>
          <p:cNvSpPr/>
          <p:nvPr/>
        </p:nvSpPr>
        <p:spPr>
          <a:xfrm>
            <a:off x="7599890" y="4096994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48A2603-A9DB-11A8-98D0-63516E0778F5}"/>
              </a:ext>
            </a:extLst>
          </p:cNvPr>
          <p:cNvSpPr/>
          <p:nvPr/>
        </p:nvSpPr>
        <p:spPr>
          <a:xfrm>
            <a:off x="7831255" y="4161482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10A451-FDC8-C6FC-ED54-864C4D809B10}"/>
              </a:ext>
            </a:extLst>
          </p:cNvPr>
          <p:cNvSpPr txBox="1"/>
          <p:nvPr/>
        </p:nvSpPr>
        <p:spPr>
          <a:xfrm>
            <a:off x="1989422" y="403631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7B75658-B63B-68FB-41EC-D4AA335764BE}"/>
              </a:ext>
            </a:extLst>
          </p:cNvPr>
          <p:cNvSpPr/>
          <p:nvPr/>
        </p:nvSpPr>
        <p:spPr>
          <a:xfrm>
            <a:off x="4383114" y="3929754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CACF4F5-2927-CD8B-7BAB-5CE28B182BCC}"/>
              </a:ext>
            </a:extLst>
          </p:cNvPr>
          <p:cNvSpPr/>
          <p:nvPr/>
        </p:nvSpPr>
        <p:spPr>
          <a:xfrm>
            <a:off x="4494098" y="3716341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F37DC5-19F1-F825-9933-C34496E670A8}"/>
              </a:ext>
            </a:extLst>
          </p:cNvPr>
          <p:cNvSpPr txBox="1"/>
          <p:nvPr/>
        </p:nvSpPr>
        <p:spPr>
          <a:xfrm>
            <a:off x="305570" y="347614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55817B-9C88-7158-46FB-C6473890185F}"/>
              </a:ext>
            </a:extLst>
          </p:cNvPr>
          <p:cNvSpPr txBox="1"/>
          <p:nvPr/>
        </p:nvSpPr>
        <p:spPr>
          <a:xfrm>
            <a:off x="305570" y="5366703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Rarified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C7E512B-7403-4424-DB39-9D99C46A0EDF}"/>
              </a:ext>
            </a:extLst>
          </p:cNvPr>
          <p:cNvSpPr txBox="1"/>
          <p:nvPr/>
        </p:nvSpPr>
        <p:spPr>
          <a:xfrm>
            <a:off x="3671230" y="4637404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4ED483A-4944-98C9-CDBC-E7DDA557B1F4}"/>
              </a:ext>
            </a:extLst>
          </p:cNvPr>
          <p:cNvSpPr txBox="1"/>
          <p:nvPr/>
        </p:nvSpPr>
        <p:spPr>
          <a:xfrm>
            <a:off x="5297506" y="4651493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4C02AB-263C-8A87-0B39-6FE5031F9756}"/>
              </a:ext>
            </a:extLst>
          </p:cNvPr>
          <p:cNvSpPr txBox="1"/>
          <p:nvPr/>
        </p:nvSpPr>
        <p:spPr>
          <a:xfrm>
            <a:off x="7168873" y="4651493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996F580-FFA2-FE5D-5F5B-866193135334}"/>
              </a:ext>
            </a:extLst>
          </p:cNvPr>
          <p:cNvSpPr txBox="1"/>
          <p:nvPr/>
        </p:nvSpPr>
        <p:spPr>
          <a:xfrm>
            <a:off x="9040240" y="4654268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Sample_4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1957F00-AE61-DC48-0EE6-F9CD78BE9247}"/>
              </a:ext>
            </a:extLst>
          </p:cNvPr>
          <p:cNvSpPr/>
          <p:nvPr/>
        </p:nvSpPr>
        <p:spPr>
          <a:xfrm>
            <a:off x="5499605" y="5274152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AEB05B4-25D3-F52F-84F3-F605DCDC889E}"/>
              </a:ext>
            </a:extLst>
          </p:cNvPr>
          <p:cNvSpPr/>
          <p:nvPr/>
        </p:nvSpPr>
        <p:spPr>
          <a:xfrm>
            <a:off x="7385533" y="5300992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9B29754-C3EB-8BB4-5741-8A3145690C8D}"/>
              </a:ext>
            </a:extLst>
          </p:cNvPr>
          <p:cNvSpPr/>
          <p:nvPr/>
        </p:nvSpPr>
        <p:spPr>
          <a:xfrm>
            <a:off x="7586560" y="5152712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EDB6B41-7E41-85DC-4F77-5D24BA44BFD7}"/>
              </a:ext>
            </a:extLst>
          </p:cNvPr>
          <p:cNvSpPr/>
          <p:nvPr/>
        </p:nvSpPr>
        <p:spPr>
          <a:xfrm>
            <a:off x="9248123" y="5166756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2C3D4C0-B7E3-3C1C-11D6-85F2F1C1C5C0}"/>
              </a:ext>
            </a:extLst>
          </p:cNvPr>
          <p:cNvSpPr/>
          <p:nvPr/>
        </p:nvSpPr>
        <p:spPr>
          <a:xfrm>
            <a:off x="9468087" y="5087867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6AF5F3F-BD2C-AE8B-E687-8C529CCDA7E9}"/>
              </a:ext>
            </a:extLst>
          </p:cNvPr>
          <p:cNvSpPr/>
          <p:nvPr/>
        </p:nvSpPr>
        <p:spPr>
          <a:xfrm>
            <a:off x="9468087" y="5330249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40E93CB-859D-783A-2DEC-DCEDBC59AF7B}"/>
              </a:ext>
            </a:extLst>
          </p:cNvPr>
          <p:cNvSpPr/>
          <p:nvPr/>
        </p:nvSpPr>
        <p:spPr>
          <a:xfrm>
            <a:off x="9711609" y="5166931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2BBA927-D888-4279-8880-BBB25B0E7984}"/>
              </a:ext>
            </a:extLst>
          </p:cNvPr>
          <p:cNvSpPr/>
          <p:nvPr/>
        </p:nvSpPr>
        <p:spPr>
          <a:xfrm>
            <a:off x="9737606" y="5393311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BBD8FE-AD5A-9FAB-8B03-13D820D80EFD}"/>
              </a:ext>
            </a:extLst>
          </p:cNvPr>
          <p:cNvSpPr/>
          <p:nvPr/>
        </p:nvSpPr>
        <p:spPr>
          <a:xfrm>
            <a:off x="1834861" y="4841869"/>
            <a:ext cx="179882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B7B4132-2E98-410B-872E-49499D8A0D02}"/>
              </a:ext>
            </a:extLst>
          </p:cNvPr>
          <p:cNvSpPr txBox="1"/>
          <p:nvPr/>
        </p:nvSpPr>
        <p:spPr>
          <a:xfrm>
            <a:off x="2004583" y="4754639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906F6C6-344A-B63E-1029-3C01834BC6E9}"/>
              </a:ext>
            </a:extLst>
          </p:cNvPr>
          <p:cNvSpPr/>
          <p:nvPr/>
        </p:nvSpPr>
        <p:spPr>
          <a:xfrm>
            <a:off x="1834861" y="5209301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A4C20A2-C153-2940-99DB-26442429600D}"/>
              </a:ext>
            </a:extLst>
          </p:cNvPr>
          <p:cNvSpPr/>
          <p:nvPr/>
        </p:nvSpPr>
        <p:spPr>
          <a:xfrm>
            <a:off x="4089636" y="5067551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1C1800F-8A4D-D20A-C102-6F38B200D083}"/>
              </a:ext>
            </a:extLst>
          </p:cNvPr>
          <p:cNvSpPr/>
          <p:nvPr/>
        </p:nvSpPr>
        <p:spPr>
          <a:xfrm>
            <a:off x="5772399" y="5638599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38BA825-45BF-F173-436C-694075221159}"/>
              </a:ext>
            </a:extLst>
          </p:cNvPr>
          <p:cNvSpPr/>
          <p:nvPr/>
        </p:nvSpPr>
        <p:spPr>
          <a:xfrm>
            <a:off x="5970718" y="5456708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F93413A-8141-9A50-567F-6E9DF06D6FA2}"/>
              </a:ext>
            </a:extLst>
          </p:cNvPr>
          <p:cNvSpPr/>
          <p:nvPr/>
        </p:nvSpPr>
        <p:spPr>
          <a:xfrm>
            <a:off x="5511939" y="5535745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487F62F-361E-A6AE-9609-C2E6BC543EDC}"/>
              </a:ext>
            </a:extLst>
          </p:cNvPr>
          <p:cNvSpPr/>
          <p:nvPr/>
        </p:nvSpPr>
        <p:spPr>
          <a:xfrm>
            <a:off x="5743226" y="5399800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DFCE16D-73D2-8EFA-6273-FFDA2B004C9D}"/>
              </a:ext>
            </a:extLst>
          </p:cNvPr>
          <p:cNvSpPr/>
          <p:nvPr/>
        </p:nvSpPr>
        <p:spPr>
          <a:xfrm>
            <a:off x="9243387" y="5405648"/>
            <a:ext cx="179882" cy="194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C7A0B4C-6F7D-619F-C3B1-5C54AD86E5D3}"/>
              </a:ext>
            </a:extLst>
          </p:cNvPr>
          <p:cNvSpPr txBox="1"/>
          <p:nvPr/>
        </p:nvSpPr>
        <p:spPr>
          <a:xfrm>
            <a:off x="2008894" y="5122071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7534228-4CFE-CFE2-1465-DFC7FFD7F81E}"/>
              </a:ext>
            </a:extLst>
          </p:cNvPr>
          <p:cNvSpPr txBox="1"/>
          <p:nvPr/>
        </p:nvSpPr>
        <p:spPr>
          <a:xfrm>
            <a:off x="2008894" y="5489503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OTU003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B5B8967-71BA-D3F2-65B8-1732F29C129C}"/>
              </a:ext>
            </a:extLst>
          </p:cNvPr>
          <p:cNvSpPr/>
          <p:nvPr/>
        </p:nvSpPr>
        <p:spPr>
          <a:xfrm>
            <a:off x="1834861" y="5576733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C5A1E17-C8B8-CF73-7517-64213E4A2989}"/>
              </a:ext>
            </a:extLst>
          </p:cNvPr>
          <p:cNvSpPr/>
          <p:nvPr/>
        </p:nvSpPr>
        <p:spPr>
          <a:xfrm>
            <a:off x="7396147" y="5554144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437E144-D07F-9E67-62B7-4EE177042E0A}"/>
              </a:ext>
            </a:extLst>
          </p:cNvPr>
          <p:cNvSpPr/>
          <p:nvPr/>
        </p:nvSpPr>
        <p:spPr>
          <a:xfrm>
            <a:off x="7632882" y="5404936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DF974CE-706A-D1A5-3175-052604B0F31B}"/>
              </a:ext>
            </a:extLst>
          </p:cNvPr>
          <p:cNvSpPr/>
          <p:nvPr/>
        </p:nvSpPr>
        <p:spPr>
          <a:xfrm>
            <a:off x="7628893" y="5638599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82D795F-6BD1-D397-A52A-D2EA6431CA59}"/>
              </a:ext>
            </a:extLst>
          </p:cNvPr>
          <p:cNvSpPr/>
          <p:nvPr/>
        </p:nvSpPr>
        <p:spPr>
          <a:xfrm>
            <a:off x="7800773" y="5213143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D9F6092-7845-EB0E-806F-3FA7E1FA9FD9}"/>
              </a:ext>
            </a:extLst>
          </p:cNvPr>
          <p:cNvSpPr/>
          <p:nvPr/>
        </p:nvSpPr>
        <p:spPr>
          <a:xfrm>
            <a:off x="7865175" y="5492123"/>
            <a:ext cx="179882" cy="194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D8428EF-278C-8869-2CA3-F47AA0BC16BB}"/>
              </a:ext>
            </a:extLst>
          </p:cNvPr>
          <p:cNvSpPr/>
          <p:nvPr/>
        </p:nvSpPr>
        <p:spPr>
          <a:xfrm>
            <a:off x="1848543" y="5944165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31A9FEA-169C-36AC-CD8F-E7E572878581}"/>
              </a:ext>
            </a:extLst>
          </p:cNvPr>
          <p:cNvSpPr/>
          <p:nvPr/>
        </p:nvSpPr>
        <p:spPr>
          <a:xfrm>
            <a:off x="3870813" y="5150901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89867A95-20C7-47BB-0068-D610E5A9F748}"/>
              </a:ext>
            </a:extLst>
          </p:cNvPr>
          <p:cNvSpPr/>
          <p:nvPr/>
        </p:nvSpPr>
        <p:spPr>
          <a:xfrm>
            <a:off x="4347468" y="5164987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CBE4A35-0F90-D40E-8342-62BC7B182F0B}"/>
              </a:ext>
            </a:extLst>
          </p:cNvPr>
          <p:cNvSpPr/>
          <p:nvPr/>
        </p:nvSpPr>
        <p:spPr>
          <a:xfrm>
            <a:off x="5990537" y="5198439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972871A-FEB7-AD41-B3E9-786BDF85413F}"/>
              </a:ext>
            </a:extLst>
          </p:cNvPr>
          <p:cNvSpPr/>
          <p:nvPr/>
        </p:nvSpPr>
        <p:spPr>
          <a:xfrm>
            <a:off x="5734713" y="5118348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30C03D7-686E-10E5-28E6-6E0F40045E68}"/>
              </a:ext>
            </a:extLst>
          </p:cNvPr>
          <p:cNvSpPr/>
          <p:nvPr/>
        </p:nvSpPr>
        <p:spPr>
          <a:xfrm>
            <a:off x="9479222" y="5573945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DECA8AC-6338-79F1-DAC1-3DEF60F36B10}"/>
              </a:ext>
            </a:extLst>
          </p:cNvPr>
          <p:cNvSpPr/>
          <p:nvPr/>
        </p:nvSpPr>
        <p:spPr>
          <a:xfrm>
            <a:off x="3864991" y="5422078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2987551-5D28-FB18-2CE9-933BAFCAF1A1}"/>
              </a:ext>
            </a:extLst>
          </p:cNvPr>
          <p:cNvSpPr/>
          <p:nvPr/>
        </p:nvSpPr>
        <p:spPr>
          <a:xfrm>
            <a:off x="4069820" y="5615695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8E514DE-1BD5-3307-82C9-D340133B2887}"/>
              </a:ext>
            </a:extLst>
          </p:cNvPr>
          <p:cNvSpPr txBox="1"/>
          <p:nvPr/>
        </p:nvSpPr>
        <p:spPr>
          <a:xfrm>
            <a:off x="2012835" y="5856935"/>
            <a:ext cx="132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OTU004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11B3A67-A1C0-C090-F475-7B1B6BA991A6}"/>
              </a:ext>
            </a:extLst>
          </p:cNvPr>
          <p:cNvSpPr/>
          <p:nvPr/>
        </p:nvSpPr>
        <p:spPr>
          <a:xfrm>
            <a:off x="4334918" y="5443727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49AD113-CA62-AC77-9C79-CFD53707D47C}"/>
              </a:ext>
            </a:extLst>
          </p:cNvPr>
          <p:cNvSpPr/>
          <p:nvPr/>
        </p:nvSpPr>
        <p:spPr>
          <a:xfrm>
            <a:off x="4092483" y="5345773"/>
            <a:ext cx="179882" cy="194872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5" grpId="0" animBg="1"/>
      <p:bldP spid="86" grpId="0" animBg="1"/>
      <p:bldP spid="87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 animBg="1"/>
      <p:bldP spid="99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09" grpId="0"/>
      <p:bldP spid="110" grpId="0"/>
      <p:bldP spid="111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4" grpId="0" animBg="1"/>
      <p:bldP spid="126" grpId="0" animBg="1"/>
      <p:bldP spid="128" grpId="0" animBg="1"/>
      <p:bldP spid="129" grpId="0" animBg="1"/>
      <p:bldP spid="130" grpId="0" animBg="1"/>
      <p:bldP spid="134" grpId="0" animBg="1"/>
      <p:bldP spid="136" grpId="0" animBg="1"/>
      <p:bldP spid="137" grpId="0" animBg="1"/>
      <p:bldP spid="145" grpId="0"/>
      <p:bldP spid="146" grpId="0" animBg="1"/>
      <p:bldP spid="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FA1AA8-011E-A572-07EA-E12D14F92EE8}"/>
              </a:ext>
            </a:extLst>
          </p:cNvPr>
          <p:cNvSpPr txBox="1">
            <a:spLocks/>
          </p:cNvSpPr>
          <p:nvPr/>
        </p:nvSpPr>
        <p:spPr>
          <a:xfrm>
            <a:off x="794357" y="562926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Deciding what library size to rarify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9112C-9266-8CA9-649A-3567F70BBD54}"/>
              </a:ext>
            </a:extLst>
          </p:cNvPr>
          <p:cNvSpPr txBox="1"/>
          <p:nvPr/>
        </p:nvSpPr>
        <p:spPr>
          <a:xfrm>
            <a:off x="794357" y="3177552"/>
            <a:ext cx="11218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CA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selecting a library size that encompasses the flattening portion of the curve for each sample, it is generally </a:t>
            </a:r>
            <a:r>
              <a:rPr lang="en-CA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assumed that the normalized library size will adequately capture the diversity within the samples</a:t>
            </a:r>
            <a:r>
              <a:rPr lang="en-C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despite the exclusion of sequence reads during the rarefying process 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09BCA-438D-76F4-4FE4-D44C570E0C52}"/>
              </a:ext>
            </a:extLst>
          </p:cNvPr>
          <p:cNvSpPr txBox="1"/>
          <p:nvPr/>
        </p:nvSpPr>
        <p:spPr>
          <a:xfrm>
            <a:off x="794357" y="1734359"/>
            <a:ext cx="7382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be determined through the examination of </a:t>
            </a:r>
            <a:r>
              <a:rPr lang="en-CA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rarefaction curves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1F185-2EBE-6743-52E1-9978DC2E72A7}"/>
              </a:ext>
            </a:extLst>
          </p:cNvPr>
          <p:cNvSpPr txBox="1"/>
          <p:nvPr/>
        </p:nvSpPr>
        <p:spPr>
          <a:xfrm>
            <a:off x="973647" y="2099499"/>
            <a:ext cx="9283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number of sequence variants (or OTUs) plotted against the number of samples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1AD3D-313B-A7C9-6718-B51AC41F1A00}"/>
              </a:ext>
            </a:extLst>
          </p:cNvPr>
          <p:cNvSpPr txBox="1"/>
          <p:nvPr/>
        </p:nvSpPr>
        <p:spPr>
          <a:xfrm>
            <a:off x="973647" y="2451709"/>
            <a:ext cx="9800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reated by randomly re-sampling the pool of N samples several times and then plot the average number of sequence variants found on each sample</a:t>
            </a:r>
          </a:p>
        </p:txBody>
      </p:sp>
    </p:spTree>
    <p:extLst>
      <p:ext uri="{BB962C8B-B14F-4D97-AF65-F5344CB8AC3E}">
        <p14:creationId xmlns:p14="http://schemas.microsoft.com/office/powerpoint/2010/main" val="39642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0F6270-5C38-DD79-2D7E-6FD3DF1FA3B5}"/>
              </a:ext>
            </a:extLst>
          </p:cNvPr>
          <p:cNvSpPr txBox="1">
            <a:spLocks/>
          </p:cNvSpPr>
          <p:nvPr/>
        </p:nvSpPr>
        <p:spPr>
          <a:xfrm>
            <a:off x="794357" y="562926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Rarefaction Curves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EE861C9-9011-23BA-FA6F-152ACD734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67"/>
          <a:stretch/>
        </p:blipFill>
        <p:spPr>
          <a:xfrm>
            <a:off x="3047215" y="1306829"/>
            <a:ext cx="5810251" cy="4809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7EBBC5-5C7B-ACF7-144D-E8E92F9327B9}"/>
              </a:ext>
            </a:extLst>
          </p:cNvPr>
          <p:cNvSpPr txBox="1"/>
          <p:nvPr/>
        </p:nvSpPr>
        <p:spPr>
          <a:xfrm>
            <a:off x="10067762" y="6429952"/>
            <a:ext cx="2007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Cameron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8FF51-D92B-5219-55B1-36057352973F}"/>
              </a:ext>
            </a:extLst>
          </p:cNvPr>
          <p:cNvSpPr txBox="1"/>
          <p:nvPr/>
        </p:nvSpPr>
        <p:spPr>
          <a:xfrm>
            <a:off x="606288" y="2560666"/>
            <a:ext cx="2033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mits many sequence variants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8067D4-3CAA-8202-C0AD-A22F4E472F48}"/>
              </a:ext>
            </a:extLst>
          </p:cNvPr>
          <p:cNvCxnSpPr>
            <a:cxnSpLocks/>
          </p:cNvCxnSpPr>
          <p:nvPr/>
        </p:nvCxnSpPr>
        <p:spPr>
          <a:xfrm flipV="1">
            <a:off x="2384981" y="1602557"/>
            <a:ext cx="1564850" cy="1195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603ABDF-24AD-99A9-E4AD-E45C7578DFEC}"/>
              </a:ext>
            </a:extLst>
          </p:cNvPr>
          <p:cNvSpPr txBox="1"/>
          <p:nvPr/>
        </p:nvSpPr>
        <p:spPr>
          <a:xfrm>
            <a:off x="606288" y="3747465"/>
            <a:ext cx="2033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mits fewer sequence variants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90EC6D-7C5A-5B1F-6079-843DBA6C7932}"/>
              </a:ext>
            </a:extLst>
          </p:cNvPr>
          <p:cNvCxnSpPr>
            <a:cxnSpLocks/>
          </p:cNvCxnSpPr>
          <p:nvPr/>
        </p:nvCxnSpPr>
        <p:spPr>
          <a:xfrm flipV="1">
            <a:off x="2387338" y="1602557"/>
            <a:ext cx="3092599" cy="2410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CCF45A-C6DF-FE52-0477-19B3ECDC25A5}"/>
              </a:ext>
            </a:extLst>
          </p:cNvPr>
          <p:cNvSpPr txBox="1"/>
          <p:nvPr/>
        </p:nvSpPr>
        <p:spPr>
          <a:xfrm>
            <a:off x="9660807" y="2794494"/>
            <a:ext cx="2033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mits the fewest sequences and can even omit entire samples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7D41EE-5D31-7174-75EE-A0689E55A41B}"/>
              </a:ext>
            </a:extLst>
          </p:cNvPr>
          <p:cNvCxnSpPr>
            <a:cxnSpLocks/>
          </p:cNvCxnSpPr>
          <p:nvPr/>
        </p:nvCxnSpPr>
        <p:spPr>
          <a:xfrm flipH="1" flipV="1">
            <a:off x="6712065" y="1536569"/>
            <a:ext cx="2948742" cy="148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D01DBF-4F51-489D-AB10-47F7BD22D2D9}"/>
              </a:ext>
            </a:extLst>
          </p:cNvPr>
          <p:cNvSpPr txBox="1">
            <a:spLocks/>
          </p:cNvSpPr>
          <p:nvPr/>
        </p:nvSpPr>
        <p:spPr>
          <a:xfrm>
            <a:off x="769620" y="548639"/>
            <a:ext cx="8877300" cy="7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" pitchFamily="2" charset="0"/>
              </a:rPr>
              <a:t>Rarefaction has problems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FB23E-A48D-7F02-E54B-713B16B7B31C}"/>
              </a:ext>
            </a:extLst>
          </p:cNvPr>
          <p:cNvSpPr txBox="1"/>
          <p:nvPr/>
        </p:nvSpPr>
        <p:spPr>
          <a:xfrm>
            <a:off x="794357" y="1704022"/>
            <a:ext cx="1121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Typically conducted in single iteration and therefore </a:t>
            </a:r>
            <a:r>
              <a:rPr lang="en-CA" b="1" dirty="0">
                <a:latin typeface="Times" pitchFamily="2" charset="0"/>
              </a:rPr>
              <a:t>only</a:t>
            </a:r>
            <a:r>
              <a:rPr lang="en-CA" dirty="0">
                <a:latin typeface="Times" pitchFamily="2" charset="0"/>
              </a:rPr>
              <a:t> </a:t>
            </a:r>
            <a:r>
              <a:rPr lang="en-CA" b="1" dirty="0">
                <a:latin typeface="Times" pitchFamily="2" charset="0"/>
              </a:rPr>
              <a:t>provides a snapshot</a:t>
            </a:r>
            <a:r>
              <a:rPr lang="en-CA" dirty="0">
                <a:latin typeface="Times" pitchFamily="2" charset="0"/>
              </a:rPr>
              <a:t> of the community that might be observed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BD4C5-8ECD-CE21-EE61-A2138F3555CC}"/>
              </a:ext>
            </a:extLst>
          </p:cNvPr>
          <p:cNvSpPr txBox="1"/>
          <p:nvPr/>
        </p:nvSpPr>
        <p:spPr>
          <a:xfrm>
            <a:off x="4140040" y="4415790"/>
            <a:ext cx="3911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" pitchFamily="2" charset="0"/>
              </a:rPr>
              <a:t>Possible solution: </a:t>
            </a:r>
            <a:r>
              <a:rPr lang="en-US" sz="1800" dirty="0">
                <a:latin typeface="Times" pitchFamily="2" charset="0"/>
              </a:rPr>
              <a:t>Repeatedly rarefying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832AF-EFCE-F3C1-3D48-9BA98C6DE9C6}"/>
              </a:ext>
            </a:extLst>
          </p:cNvPr>
          <p:cNvSpPr txBox="1"/>
          <p:nvPr/>
        </p:nvSpPr>
        <p:spPr>
          <a:xfrm>
            <a:off x="794357" y="2496509"/>
            <a:ext cx="10066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Introduces artificial variation to data by omitting a random subset of observed sequences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1D0A0-103F-F7C4-CC0E-99ECBAAF5CBF}"/>
              </a:ext>
            </a:extLst>
          </p:cNvPr>
          <p:cNvSpPr txBox="1"/>
          <p:nvPr/>
        </p:nvSpPr>
        <p:spPr>
          <a:xfrm>
            <a:off x="769620" y="3136269"/>
            <a:ext cx="10258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" pitchFamily="2" charset="0"/>
              </a:rPr>
              <a:t>Necessitates discarding samples with library sizes deemed too small (have to throw away samples)</a:t>
            </a:r>
          </a:p>
        </p:txBody>
      </p:sp>
    </p:spTree>
    <p:extLst>
      <p:ext uri="{BB962C8B-B14F-4D97-AF65-F5344CB8AC3E}">
        <p14:creationId xmlns:p14="http://schemas.microsoft.com/office/powerpoint/2010/main" val="6980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1100</Words>
  <Application>Microsoft Macintosh PowerPoint</Application>
  <PresentationFormat>Widescreen</PresentationFormat>
  <Paragraphs>244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Times</vt:lpstr>
      <vt:lpstr>Times New Roman</vt:lpstr>
      <vt:lpstr>Office Theme</vt:lpstr>
      <vt:lpstr>Rarefaction</vt:lpstr>
      <vt:lpstr>PowerPoint Presentation</vt:lpstr>
      <vt:lpstr>Library sizes can vary widely among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Rarefaction</dc:title>
  <dc:creator>Bridget O'Brien</dc:creator>
  <cp:lastModifiedBy>Bridget O'Brien</cp:lastModifiedBy>
  <cp:revision>16</cp:revision>
  <dcterms:created xsi:type="dcterms:W3CDTF">2022-08-29T18:05:24Z</dcterms:created>
  <dcterms:modified xsi:type="dcterms:W3CDTF">2022-10-03T00:35:00Z</dcterms:modified>
</cp:coreProperties>
</file>