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90" r:id="rId2"/>
    <p:sldId id="295" r:id="rId3"/>
    <p:sldId id="264" r:id="rId4"/>
    <p:sldId id="291" r:id="rId5"/>
    <p:sldId id="296" r:id="rId6"/>
    <p:sldId id="297" r:id="rId7"/>
    <p:sldId id="298" r:id="rId8"/>
    <p:sldId id="301" r:id="rId9"/>
    <p:sldId id="300" r:id="rId10"/>
    <p:sldId id="299" r:id="rId11"/>
    <p:sldId id="308" r:id="rId12"/>
    <p:sldId id="306" r:id="rId13"/>
    <p:sldId id="292" r:id="rId14"/>
    <p:sldId id="303" r:id="rId15"/>
    <p:sldId id="307" r:id="rId16"/>
    <p:sldId id="266" r:id="rId17"/>
    <p:sldId id="304" r:id="rId18"/>
    <p:sldId id="305" r:id="rId19"/>
    <p:sldId id="293" r:id="rId20"/>
    <p:sldId id="309" r:id="rId21"/>
  </p:sldIdLst>
  <p:sldSz cx="9144000" cy="5143500" type="screen16x9"/>
  <p:notesSz cx="6858000" cy="9144000"/>
  <p:embeddedFontLst>
    <p:embeddedFont>
      <p:font typeface="Helvetica Regular" pitchFamily="2" charset="0"/>
      <p:bold r:id="rId23"/>
      <p:italic r:id="rId24"/>
      <p:boldItalic r:id="rId25"/>
    </p:embeddedFont>
    <p:embeddedFont>
      <p:font typeface="Lobster Two" panose="02000506000000020003" pitchFamily="2" charset="0"/>
      <p:regular r:id="rId26"/>
      <p:bold r:id="rId27"/>
      <p:italic r:id="rId28"/>
      <p:boldItalic r:id="rId29"/>
    </p:embeddedFont>
    <p:embeddedFont>
      <p:font typeface="Oxygen" panose="02000503000000000000" pitchFamily="2" charset="77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>
      <p:cViewPr varScale="1">
        <p:scale>
          <a:sx n="140" d="100"/>
          <a:sy n="140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5fa17c5c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5fa17c5c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f08bb602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f08bb602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f08bb602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f08bb602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f08bb602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f08bb602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f08bb602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f08bb602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f08bb602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f08bb602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f08bb602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f08bb602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5735ad341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5735ad341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f08bb602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f08bb602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f08bb602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f08bb602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f08bb602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f08bb602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f30386fa7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f30386fa7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7f30386fa7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7f30386fa7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f08bb602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f08bb602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f08bb602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f08bb602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f08bb602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f08bb602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f08bb602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f08bb602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f08bb602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f08bb602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f08bb602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f08bb602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f08bb602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f08bb602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3A88C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182300" y="0"/>
            <a:ext cx="6779400" cy="2572500"/>
          </a:xfrm>
          <a:prstGeom prst="rect">
            <a:avLst/>
          </a:prstGeom>
          <a:solidFill>
            <a:srgbClr val="8CBB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4" y="-73918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AFDF4"/>
              </a:buClr>
              <a:buSzPts val="5200"/>
              <a:buNone/>
              <a:defRPr sz="5200">
                <a:solidFill>
                  <a:srgbClr val="FAFDF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696" y="1863232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2394600" y="1250700"/>
            <a:ext cx="4354800" cy="13008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2249400" y="2391350"/>
            <a:ext cx="46452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2pPr>
            <a:lvl3pPr marL="1371600" lvl="2" indent="-330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3pPr>
            <a:lvl4pPr marL="1828800" lvl="3" indent="-330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4pPr>
            <a:lvl5pPr marL="2286000" lvl="4" indent="-330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5pPr>
            <a:lvl6pPr marL="2743200" lvl="5" indent="-330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7pPr>
            <a:lvl8pPr marL="3657600" lvl="7" indent="-330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8pPr>
            <a:lvl9pPr marL="4114800" lvl="8" indent="-3302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title" idx="2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470775" y="1480725"/>
            <a:ext cx="23358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3470775" y="1762975"/>
            <a:ext cx="23358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2" hasCustomPrompt="1"/>
          </p:nvPr>
        </p:nvSpPr>
        <p:spPr>
          <a:xfrm>
            <a:off x="3470775" y="697575"/>
            <a:ext cx="2335800" cy="8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/>
          </p:nvPr>
        </p:nvSpPr>
        <p:spPr>
          <a:xfrm>
            <a:off x="3470775" y="3312438"/>
            <a:ext cx="23358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4"/>
          </p:nvPr>
        </p:nvSpPr>
        <p:spPr>
          <a:xfrm>
            <a:off x="3470775" y="3594688"/>
            <a:ext cx="23358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5" hasCustomPrompt="1"/>
          </p:nvPr>
        </p:nvSpPr>
        <p:spPr>
          <a:xfrm>
            <a:off x="3470775" y="2529288"/>
            <a:ext cx="2335800" cy="8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/>
          </p:nvPr>
        </p:nvSpPr>
        <p:spPr>
          <a:xfrm>
            <a:off x="6004425" y="1480725"/>
            <a:ext cx="23358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7"/>
          </p:nvPr>
        </p:nvSpPr>
        <p:spPr>
          <a:xfrm>
            <a:off x="6004425" y="1762975"/>
            <a:ext cx="23358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8" hasCustomPrompt="1"/>
          </p:nvPr>
        </p:nvSpPr>
        <p:spPr>
          <a:xfrm>
            <a:off x="6004425" y="697575"/>
            <a:ext cx="2335800" cy="8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9"/>
          </p:nvPr>
        </p:nvSpPr>
        <p:spPr>
          <a:xfrm>
            <a:off x="6004425" y="3312438"/>
            <a:ext cx="23358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3"/>
          </p:nvPr>
        </p:nvSpPr>
        <p:spPr>
          <a:xfrm>
            <a:off x="6004425" y="3594688"/>
            <a:ext cx="23358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14" hasCustomPrompt="1"/>
          </p:nvPr>
        </p:nvSpPr>
        <p:spPr>
          <a:xfrm>
            <a:off x="6004425" y="2529288"/>
            <a:ext cx="2335800" cy="8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TITLE_AND_DESCRIPTION_1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995750" y="3233325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995750" y="3591775"/>
            <a:ext cx="2080200" cy="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 idx="2"/>
          </p:nvPr>
        </p:nvSpPr>
        <p:spPr>
          <a:xfrm>
            <a:off x="3531900" y="3233325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3"/>
          </p:nvPr>
        </p:nvSpPr>
        <p:spPr>
          <a:xfrm>
            <a:off x="3531900" y="3591775"/>
            <a:ext cx="2080200" cy="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 idx="4"/>
          </p:nvPr>
        </p:nvSpPr>
        <p:spPr>
          <a:xfrm>
            <a:off x="6068050" y="3233325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5"/>
          </p:nvPr>
        </p:nvSpPr>
        <p:spPr>
          <a:xfrm>
            <a:off x="6068050" y="3591775"/>
            <a:ext cx="2080200" cy="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 idx="6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ONE_COLUMN_TEXT_1">
    <p:bg>
      <p:bgPr>
        <a:solidFill>
          <a:schemeClr val="accent4">
            <a:alpha val="79000"/>
          </a:schemeClr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9173210" y="-12065"/>
            <a:ext cx="76200" cy="51955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902250" y="610250"/>
            <a:ext cx="7339500" cy="39510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832425" y="3039675"/>
            <a:ext cx="4232700" cy="59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1832425" y="1452650"/>
            <a:ext cx="4232700" cy="14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429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">
  <p:cSld name="SECTION_TITLE_AND_DESCRIPTION_1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>
            <a:off x="4572000" y="-41975"/>
            <a:ext cx="4561800" cy="519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5205725" y="1923950"/>
            <a:ext cx="3309000" cy="27168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629275" y="1923950"/>
            <a:ext cx="3309000" cy="2716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5820125" y="2562925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ubTitle" idx="1"/>
          </p:nvPr>
        </p:nvSpPr>
        <p:spPr>
          <a:xfrm>
            <a:off x="5820125" y="2921375"/>
            <a:ext cx="2080200" cy="10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 idx="2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 idx="3"/>
          </p:nvPr>
        </p:nvSpPr>
        <p:spPr>
          <a:xfrm>
            <a:off x="1243675" y="2562925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4"/>
          </p:nvPr>
        </p:nvSpPr>
        <p:spPr>
          <a:xfrm>
            <a:off x="1243675" y="2921375"/>
            <a:ext cx="2080200" cy="10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1_2">
    <p:bg>
      <p:bgPr>
        <a:solidFill>
          <a:schemeClr val="accent4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765675" y="2400845"/>
            <a:ext cx="19356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1"/>
          </p:nvPr>
        </p:nvSpPr>
        <p:spPr>
          <a:xfrm>
            <a:off x="765675" y="2683096"/>
            <a:ext cx="19356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 idx="2"/>
          </p:nvPr>
        </p:nvSpPr>
        <p:spPr>
          <a:xfrm>
            <a:off x="765675" y="3699168"/>
            <a:ext cx="19356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3"/>
          </p:nvPr>
        </p:nvSpPr>
        <p:spPr>
          <a:xfrm>
            <a:off x="765675" y="3981420"/>
            <a:ext cx="19356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title" idx="4"/>
          </p:nvPr>
        </p:nvSpPr>
        <p:spPr>
          <a:xfrm>
            <a:off x="3017554" y="2400845"/>
            <a:ext cx="19356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ubTitle" idx="5"/>
          </p:nvPr>
        </p:nvSpPr>
        <p:spPr>
          <a:xfrm>
            <a:off x="3017554" y="2683096"/>
            <a:ext cx="19356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title" idx="6"/>
          </p:nvPr>
        </p:nvSpPr>
        <p:spPr>
          <a:xfrm>
            <a:off x="3017554" y="3699168"/>
            <a:ext cx="19356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7"/>
          </p:nvPr>
        </p:nvSpPr>
        <p:spPr>
          <a:xfrm>
            <a:off x="3017554" y="3981420"/>
            <a:ext cx="19356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 idx="8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_ONLY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7" name="Google Shape;97;p18"/>
          <p:cNvSpPr/>
          <p:nvPr/>
        </p:nvSpPr>
        <p:spPr>
          <a:xfrm>
            <a:off x="-22750" y="-16600"/>
            <a:ext cx="240600" cy="5183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4173600" y="1500475"/>
            <a:ext cx="2490600" cy="293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8"/>
          <p:cNvSpPr/>
          <p:nvPr/>
        </p:nvSpPr>
        <p:spPr>
          <a:xfrm flipH="1">
            <a:off x="6847500" y="1500475"/>
            <a:ext cx="1529700" cy="136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8"/>
          <p:cNvSpPr/>
          <p:nvPr/>
        </p:nvSpPr>
        <p:spPr>
          <a:xfrm flipH="1">
            <a:off x="6847500" y="3073600"/>
            <a:ext cx="1529700" cy="136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SECTION_TITLE_AND_DESCRIPTION_1_1_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995750" y="3730525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995750" y="4012775"/>
            <a:ext cx="2080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title" idx="2"/>
          </p:nvPr>
        </p:nvSpPr>
        <p:spPr>
          <a:xfrm>
            <a:off x="3531900" y="3730525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ubTitle" idx="3"/>
          </p:nvPr>
        </p:nvSpPr>
        <p:spPr>
          <a:xfrm>
            <a:off x="3531900" y="4012775"/>
            <a:ext cx="2080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title" idx="4"/>
          </p:nvPr>
        </p:nvSpPr>
        <p:spPr>
          <a:xfrm>
            <a:off x="6068050" y="3730525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5"/>
          </p:nvPr>
        </p:nvSpPr>
        <p:spPr>
          <a:xfrm>
            <a:off x="6068050" y="4012775"/>
            <a:ext cx="2080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title" idx="6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title" idx="7"/>
          </p:nvPr>
        </p:nvSpPr>
        <p:spPr>
          <a:xfrm>
            <a:off x="995750" y="1941038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8"/>
          </p:nvPr>
        </p:nvSpPr>
        <p:spPr>
          <a:xfrm>
            <a:off x="995750" y="2223297"/>
            <a:ext cx="2080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 idx="9"/>
          </p:nvPr>
        </p:nvSpPr>
        <p:spPr>
          <a:xfrm>
            <a:off x="3531900" y="1941038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subTitle" idx="13"/>
          </p:nvPr>
        </p:nvSpPr>
        <p:spPr>
          <a:xfrm>
            <a:off x="3531900" y="2223297"/>
            <a:ext cx="2080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 idx="14"/>
          </p:nvPr>
        </p:nvSpPr>
        <p:spPr>
          <a:xfrm>
            <a:off x="6068050" y="1941038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15"/>
          </p:nvPr>
        </p:nvSpPr>
        <p:spPr>
          <a:xfrm>
            <a:off x="6068050" y="2223297"/>
            <a:ext cx="2080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SECTION_TITLE_AND_DESCRIPTION_2">
    <p:bg>
      <p:bgPr>
        <a:solidFill>
          <a:schemeClr val="accent4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subTitle" idx="1"/>
          </p:nvPr>
        </p:nvSpPr>
        <p:spPr>
          <a:xfrm>
            <a:off x="5525500" y="1996250"/>
            <a:ext cx="2707800" cy="4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2"/>
          </p:nvPr>
        </p:nvSpPr>
        <p:spPr>
          <a:xfrm>
            <a:off x="5525500" y="2516325"/>
            <a:ext cx="2554500" cy="17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/>
          <p:nvPr/>
        </p:nvSpPr>
        <p:spPr>
          <a:xfrm>
            <a:off x="-1176725" y="2381450"/>
            <a:ext cx="4779900" cy="39711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017400" y="2552303"/>
            <a:ext cx="28593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129750" y="3072841"/>
            <a:ext cx="2634600" cy="8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1386100" y="1487903"/>
            <a:ext cx="2121900" cy="8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SECTION_HEADER_1">
    <p:bg>
      <p:bgPr>
        <a:solidFill>
          <a:schemeClr val="accent4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/>
          <p:nvPr/>
        </p:nvSpPr>
        <p:spPr>
          <a:xfrm>
            <a:off x="3188200" y="456150"/>
            <a:ext cx="5955900" cy="423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4560825" y="694925"/>
            <a:ext cx="3176100" cy="8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1"/>
          </p:nvPr>
        </p:nvSpPr>
        <p:spPr>
          <a:xfrm>
            <a:off x="4560825" y="1598825"/>
            <a:ext cx="2967600" cy="10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/>
          <p:nvPr/>
        </p:nvSpPr>
        <p:spPr>
          <a:xfrm>
            <a:off x="4560825" y="3432844"/>
            <a:ext cx="3168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3"/>
                </a:solidFill>
                <a:latin typeface="Oxygen"/>
                <a:ea typeface="Oxygen"/>
                <a:cs typeface="Oxygen"/>
                <a:sym typeface="Oxygen"/>
              </a:rPr>
              <a:t>CREDITS: This presentation template was created by </a:t>
            </a:r>
            <a:r>
              <a:rPr lang="en-GB" sz="1000">
                <a:solidFill>
                  <a:schemeClr val="accent3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2"/>
              </a:rPr>
              <a:t>Slidesgo</a:t>
            </a:r>
            <a:r>
              <a:rPr lang="en-GB" sz="1000">
                <a:solidFill>
                  <a:schemeClr val="accent3"/>
                </a:solidFill>
                <a:latin typeface="Oxygen"/>
                <a:ea typeface="Oxygen"/>
                <a:cs typeface="Oxygen"/>
                <a:sym typeface="Oxygen"/>
              </a:rPr>
              <a:t>, including icons by </a:t>
            </a:r>
            <a:r>
              <a:rPr lang="en-GB" sz="1000">
                <a:solidFill>
                  <a:schemeClr val="accent3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Flaticon</a:t>
            </a:r>
            <a:r>
              <a:rPr lang="en-GB" sz="1000">
                <a:solidFill>
                  <a:schemeClr val="accent3"/>
                </a:solidFill>
                <a:latin typeface="Oxygen"/>
                <a:ea typeface="Oxygen"/>
                <a:cs typeface="Oxygen"/>
                <a:sym typeface="Oxygen"/>
              </a:rPr>
              <a:t>, and infographics &amp; images by </a:t>
            </a:r>
            <a:r>
              <a:rPr lang="en-GB" sz="1000">
                <a:solidFill>
                  <a:schemeClr val="accent3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4"/>
              </a:rPr>
              <a:t>Freepik</a:t>
            </a:r>
            <a:r>
              <a:rPr lang="en-GB" sz="1000">
                <a:solidFill>
                  <a:schemeClr val="accent3"/>
                </a:solidFill>
                <a:latin typeface="Oxygen"/>
                <a:ea typeface="Oxygen"/>
                <a:cs typeface="Oxygen"/>
                <a:sym typeface="Oxygen"/>
              </a:rPr>
              <a:t>. </a:t>
            </a:r>
            <a:endParaRPr sz="1000">
              <a:solidFill>
                <a:schemeClr val="accent3"/>
              </a:solidFill>
              <a:latin typeface="Oxygen"/>
              <a:ea typeface="Oxygen"/>
              <a:cs typeface="Oxygen"/>
              <a:sym typeface="Oxygen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accent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BODY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4792425" y="-186600"/>
            <a:ext cx="4656000" cy="45300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766800" y="1480525"/>
            <a:ext cx="3355800" cy="31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2"/>
          </p:nvPr>
        </p:nvSpPr>
        <p:spPr>
          <a:xfrm>
            <a:off x="5021375" y="1480525"/>
            <a:ext cx="3355800" cy="31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TITLE_AND_BODY_1_1">
    <p:bg>
      <p:bgPr>
        <a:solidFill>
          <a:schemeClr val="accent4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766800" y="1480525"/>
            <a:ext cx="3355800" cy="31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2"/>
          </p:nvPr>
        </p:nvSpPr>
        <p:spPr>
          <a:xfrm>
            <a:off x="5021375" y="1480525"/>
            <a:ext cx="3355800" cy="31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ONE_COLUMN_TEXT_1_1">
    <p:bg>
      <p:bgPr>
        <a:solidFill>
          <a:schemeClr val="accent4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6956200" y="-12250"/>
            <a:ext cx="2211900" cy="519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4"/>
          <p:cNvSpPr/>
          <p:nvPr/>
        </p:nvSpPr>
        <p:spPr>
          <a:xfrm>
            <a:off x="902250" y="610250"/>
            <a:ext cx="7339500" cy="39510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1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/>
          <p:nvPr/>
        </p:nvSpPr>
        <p:spPr>
          <a:xfrm>
            <a:off x="4572000" y="-41975"/>
            <a:ext cx="4561800" cy="519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TITLE_AND_DESCRIPTION_1_2_1">
    <p:bg>
      <p:bgPr>
        <a:solidFill>
          <a:schemeClr val="accent4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66800" y="1251925"/>
            <a:ext cx="7387200" cy="27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7975">
              <a:spcBef>
                <a:spcPts val="0"/>
              </a:spcBef>
              <a:spcAft>
                <a:spcPts val="0"/>
              </a:spcAft>
              <a:buSzPts val="1250"/>
              <a:buChar char="●"/>
              <a:defRPr sz="1250"/>
            </a:lvl1pPr>
            <a:lvl2pPr marL="914400" lvl="1" indent="-307975"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2pPr>
            <a:lvl3pPr marL="1371600" lvl="2" indent="-307975">
              <a:spcBef>
                <a:spcPts val="1600"/>
              </a:spcBef>
              <a:spcAft>
                <a:spcPts val="0"/>
              </a:spcAft>
              <a:buSzPts val="1250"/>
              <a:buChar char="■"/>
              <a:defRPr sz="1250"/>
            </a:lvl3pPr>
            <a:lvl4pPr marL="1828800" lvl="3" indent="-307975">
              <a:spcBef>
                <a:spcPts val="1600"/>
              </a:spcBef>
              <a:spcAft>
                <a:spcPts val="0"/>
              </a:spcAft>
              <a:buSzPts val="1250"/>
              <a:buChar char="●"/>
              <a:defRPr sz="1250"/>
            </a:lvl4pPr>
            <a:lvl5pPr marL="2286000" lvl="4" indent="-307975"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5pPr>
            <a:lvl6pPr marL="2743200" lvl="5" indent="-307975">
              <a:spcBef>
                <a:spcPts val="1600"/>
              </a:spcBef>
              <a:spcAft>
                <a:spcPts val="0"/>
              </a:spcAft>
              <a:buSzPts val="1250"/>
              <a:buChar char="■"/>
              <a:defRPr sz="1250"/>
            </a:lvl6pPr>
            <a:lvl7pPr marL="3200400" lvl="6" indent="-307975">
              <a:spcBef>
                <a:spcPts val="1600"/>
              </a:spcBef>
              <a:spcAft>
                <a:spcPts val="0"/>
              </a:spcAft>
              <a:buSzPts val="1250"/>
              <a:buChar char="●"/>
              <a:defRPr sz="1250"/>
            </a:lvl7pPr>
            <a:lvl8pPr marL="3657600" lvl="7" indent="-307975"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8pPr>
            <a:lvl9pPr marL="4114800" lvl="8" indent="-307975">
              <a:spcBef>
                <a:spcPts val="1600"/>
              </a:spcBef>
              <a:spcAft>
                <a:spcPts val="1600"/>
              </a:spcAft>
              <a:buSzPts val="1250"/>
              <a:buChar char="■"/>
              <a:defRPr sz="125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4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060100" y="2372250"/>
            <a:ext cx="3297300" cy="24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786601" y="2372250"/>
            <a:ext cx="3297300" cy="24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 idx="3"/>
          </p:nvPr>
        </p:nvSpPr>
        <p:spPr>
          <a:xfrm>
            <a:off x="1060100" y="1678350"/>
            <a:ext cx="2471100" cy="38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 idx="4"/>
          </p:nvPr>
        </p:nvSpPr>
        <p:spPr>
          <a:xfrm>
            <a:off x="4786600" y="1678350"/>
            <a:ext cx="2471100" cy="38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" name="Google Shape;28;p6"/>
          <p:cNvSpPr/>
          <p:nvPr/>
        </p:nvSpPr>
        <p:spPr>
          <a:xfrm>
            <a:off x="-22750" y="-16600"/>
            <a:ext cx="240600" cy="5183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4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89050" y="1455200"/>
            <a:ext cx="2808000" cy="59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89050" y="2324523"/>
            <a:ext cx="2808000" cy="16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3A88C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8"/>
          <p:cNvSpPr/>
          <p:nvPr/>
        </p:nvSpPr>
        <p:spPr>
          <a:xfrm>
            <a:off x="-5150" y="3448200"/>
            <a:ext cx="3958500" cy="16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8"/>
          <p:cNvSpPr/>
          <p:nvPr/>
        </p:nvSpPr>
        <p:spPr>
          <a:xfrm>
            <a:off x="5206500" y="0"/>
            <a:ext cx="3958500" cy="24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8"/>
          <p:cNvSpPr/>
          <p:nvPr/>
        </p:nvSpPr>
        <p:spPr>
          <a:xfrm>
            <a:off x="1153550" y="144150"/>
            <a:ext cx="7817400" cy="48552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748025" y="3679050"/>
            <a:ext cx="2952900" cy="12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5525500" y="1920038"/>
            <a:ext cx="3043200" cy="4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5525500" y="2440115"/>
            <a:ext cx="3043200" cy="22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-32925" y="1431875"/>
            <a:ext cx="4773000" cy="373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obster Two"/>
              <a:buNone/>
              <a:defRPr sz="2800">
                <a:solidFill>
                  <a:schemeClr val="accent4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xygen"/>
              <a:buChar char="●"/>
              <a:defRPr sz="1800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○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■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●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○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■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●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○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Oxygen"/>
              <a:buChar char="■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3665520" y="3457505"/>
            <a:ext cx="1813500" cy="59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>
                <a:latin typeface="Helvetica Regular" charset="0"/>
                <a:ea typeface="Open Sans"/>
                <a:cs typeface="Helvetica Regular" charset="0"/>
                <a:sym typeface="Open Sans"/>
              </a:rPr>
            </a:br>
            <a:endParaRPr>
              <a:latin typeface="Helvetica Regular" charset="0"/>
              <a:ea typeface="Open Sans"/>
              <a:cs typeface="Helvetica Regular" charset="0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en-GB">
              <a:latin typeface="Helvetica Regular" charset="0"/>
              <a:ea typeface="Open Sans"/>
              <a:cs typeface="Helvetica Regular" charset="0"/>
              <a:sym typeface="Open Sans"/>
            </a:endParaRPr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1"/>
          </p:nvPr>
        </p:nvSpPr>
        <p:spPr>
          <a:xfrm>
            <a:off x="2125980" y="804545"/>
            <a:ext cx="5304790" cy="6426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i="1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Theory of Microbiome Analysis Workshop</a:t>
            </a:r>
            <a:endParaRPr lang="en-US" altLang="en-GB" b="1" i="1" dirty="0">
              <a:solidFill>
                <a:schemeClr val="bg1"/>
              </a:solidFill>
              <a:latin typeface="Times New Roman" panose="02020503050405090304" pitchFamily="18" charset="0"/>
              <a:ea typeface="Open Sans"/>
              <a:cs typeface="Times New Roman" panose="02020503050405090304" pitchFamily="18" charset="0"/>
              <a:sym typeface="+mn-ea"/>
            </a:endParaRPr>
          </a:p>
        </p:txBody>
      </p:sp>
      <p:sp>
        <p:nvSpPr>
          <p:cNvPr id="154" name="Google Shape;154;p28"/>
          <p:cNvSpPr/>
          <p:nvPr/>
        </p:nvSpPr>
        <p:spPr>
          <a:xfrm rot="-5400000">
            <a:off x="4547910" y="2736435"/>
            <a:ext cx="48300" cy="29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 Box 0"/>
          <p:cNvSpPr txBox="1"/>
          <p:nvPr/>
        </p:nvSpPr>
        <p:spPr>
          <a:xfrm>
            <a:off x="2315210" y="2005330"/>
            <a:ext cx="49269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  <a:sym typeface="+mn-ea"/>
              </a:rPr>
              <a:t>Differential Abundance Methods: edgeR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387600" y="2908300"/>
            <a:ext cx="43688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  <a:latin typeface="Helvetica Regular" charset="0"/>
                <a:cs typeface="Helvetica Regular" charset="0"/>
                <a:sym typeface="+mn-ea"/>
              </a:rPr>
              <a:t> </a:t>
            </a:r>
            <a:r>
              <a:rPr lang="en-GB" sz="1600">
                <a:solidFill>
                  <a:schemeClr val="bg1"/>
                </a:solidFill>
                <a:latin typeface="Helvetica Regular" charset="0"/>
                <a:ea typeface="Open Sans"/>
                <a:cs typeface="Helvetica Regular" charset="0"/>
                <a:sym typeface="Open Sans"/>
              </a:rPr>
              <a:t>Yao Lu</a:t>
            </a:r>
            <a:br>
              <a:rPr lang="en-GB" sz="1600">
                <a:solidFill>
                  <a:schemeClr val="bg1"/>
                </a:solidFill>
                <a:latin typeface="Helvetica Regular" charset="0"/>
                <a:ea typeface="Open Sans"/>
                <a:cs typeface="Helvetica Regular" charset="0"/>
                <a:sym typeface="Open Sans"/>
              </a:rPr>
            </a:br>
            <a:r>
              <a:rPr lang="en-CA" sz="1600" dirty="0">
                <a:solidFill>
                  <a:schemeClr val="bg1"/>
                </a:solidFill>
                <a:latin typeface="Helvetica Regular" charset="0"/>
                <a:cs typeface="Helvetica Regular" charset="0"/>
                <a:sym typeface="+mn-ea"/>
              </a:rPr>
              <a:t>PhD Candidate</a:t>
            </a:r>
            <a:br>
              <a:rPr lang="en-CA" sz="1600" dirty="0">
                <a:solidFill>
                  <a:schemeClr val="bg1"/>
                </a:solidFill>
                <a:latin typeface="Helvetica Regular" charset="0"/>
                <a:cs typeface="Helvetica Regular" charset="0"/>
                <a:sym typeface="+mn-ea"/>
              </a:rPr>
            </a:br>
            <a:r>
              <a:rPr lang="en-US" altLang="en-GB" sz="1600">
                <a:solidFill>
                  <a:schemeClr val="bg1"/>
                </a:solidFill>
                <a:latin typeface="Helvetica Regular" charset="0"/>
                <a:ea typeface="Open Sans"/>
                <a:cs typeface="Helvetica Regular" charset="0"/>
                <a:sym typeface="Open Sans"/>
              </a:rPr>
              <a:t>Department of Microbiology and Immunology</a:t>
            </a:r>
          </a:p>
          <a:p>
            <a:pPr algn="ctr"/>
            <a:r>
              <a:rPr lang="en-US" altLang="en-GB" sz="1600">
                <a:solidFill>
                  <a:schemeClr val="bg1"/>
                </a:solidFill>
                <a:latin typeface="Helvetica Regular" charset="0"/>
                <a:ea typeface="Open Sans"/>
                <a:cs typeface="Helvetica Regular" charset="0"/>
                <a:sym typeface="Open Sans"/>
              </a:rPr>
              <a:t>Micgill University</a:t>
            </a:r>
          </a:p>
          <a:p>
            <a:pPr algn="ctr"/>
            <a:r>
              <a:rPr lang="en-GB" sz="1600">
                <a:solidFill>
                  <a:schemeClr val="bg1"/>
                </a:solidFill>
                <a:latin typeface="Helvetica Regular" charset="0"/>
                <a:ea typeface="Open Sans"/>
                <a:cs typeface="Helvetica Regular" charset="0"/>
                <a:sym typeface="Open Sans"/>
              </a:rPr>
              <a:t>2022-</a:t>
            </a:r>
            <a:r>
              <a:rPr lang="en-US" altLang="en-GB" sz="1600">
                <a:solidFill>
                  <a:schemeClr val="bg1"/>
                </a:solidFill>
                <a:latin typeface="Helvetica Regular" charset="0"/>
                <a:ea typeface="Open Sans"/>
                <a:cs typeface="Helvetica Regular" charset="0"/>
                <a:sym typeface="Open Sans"/>
              </a:rPr>
              <a:t>Oct</a:t>
            </a:r>
            <a:r>
              <a:rPr lang="en-GB" sz="1600">
                <a:solidFill>
                  <a:schemeClr val="bg1"/>
                </a:solidFill>
                <a:latin typeface="Helvetica Regular" charset="0"/>
                <a:ea typeface="Open Sans"/>
                <a:cs typeface="Helvetica Regular" charset="0"/>
                <a:sym typeface="Open Sans"/>
              </a:rPr>
              <a:t>-</a:t>
            </a:r>
            <a:r>
              <a:rPr lang="en-US" altLang="en-GB" sz="1600">
                <a:solidFill>
                  <a:schemeClr val="bg1"/>
                </a:solidFill>
                <a:latin typeface="Helvetica Regular" charset="0"/>
                <a:ea typeface="Open Sans"/>
                <a:cs typeface="Helvetica Regular" charset="0"/>
                <a:sym typeface="Open Sans"/>
              </a:rPr>
              <a:t>03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085" y="1470025"/>
            <a:ext cx="4243705" cy="3282315"/>
          </a:xfrm>
          <a:prstGeom prst="rect">
            <a:avLst/>
          </a:prstGeom>
        </p:spPr>
      </p:pic>
      <p:sp>
        <p:nvSpPr>
          <p:cNvPr id="2" name="Text Box 0"/>
          <p:cNvSpPr txBox="1"/>
          <p:nvPr/>
        </p:nvSpPr>
        <p:spPr>
          <a:xfrm>
            <a:off x="567055" y="457200"/>
            <a:ext cx="45885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 Bold" panose="020B0604020202090204" charset="0"/>
                <a:cs typeface="Arial Bold" panose="020B0604020202090204" charset="0"/>
              </a:rPr>
              <a:t>Estimating the dispersion: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73735" y="974725"/>
            <a:ext cx="743585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sym typeface="+mn-ea"/>
              </a:rPr>
              <a:t>Dispersion is a major parameter </a:t>
            </a:r>
            <a:r>
              <a:rPr lang="en-US"/>
              <a:t>using the </a:t>
            </a:r>
            <a:r>
              <a:rPr lang="en-US">
                <a:sym typeface="+mn-ea"/>
              </a:rPr>
              <a:t>negative binomial </a:t>
            </a:r>
            <a:r>
              <a:rPr lang="en-US"/>
              <a:t>model measuring the degree of inter-library variation for each tag. Estimating the common dispersion gives an idea of overall variability across the dataset.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657850" y="4591050"/>
            <a:ext cx="3269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Note: biological replicates are need for dispersion estimation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0"/>
          <p:cNvSpPr txBox="1"/>
          <p:nvPr/>
        </p:nvSpPr>
        <p:spPr>
          <a:xfrm>
            <a:off x="567055" y="457200"/>
            <a:ext cx="45885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 Bold" panose="020B0604020202090204" charset="0"/>
                <a:cs typeface="Arial Bold" panose="020B0604020202090204" charset="0"/>
              </a:rPr>
              <a:t>Differential results: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771525" y="1351915"/>
            <a:ext cx="742823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Font typeface="Wingdings" panose="05000000000000000000" charset="0"/>
              <a:buNone/>
            </a:pPr>
            <a:endParaRPr lang="en-US"/>
          </a:p>
          <a:p>
            <a:pPr marL="0" indent="0">
              <a:buFont typeface="Wingdings" panose="05000000000000000000" charset="0"/>
              <a:buNone/>
            </a:pPr>
            <a:endParaRPr lang="en-US"/>
          </a:p>
          <a:p>
            <a:pPr marL="285750" indent="-285750">
              <a:buFont typeface="Wingdings" panose="05000000000000000000" charset="0"/>
              <a:buChar char=""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015" y="1532255"/>
            <a:ext cx="5661025" cy="292608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6200000">
            <a:off x="3694430" y="1396365"/>
            <a:ext cx="132080" cy="139700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67055" y="448945"/>
            <a:ext cx="3692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Arial Bold" panose="020B0604020202090204" charset="0"/>
                <a:cs typeface="Arial Bold" panose="020B0604020202090204" charset="0"/>
              </a:rPr>
              <a:t>Compare with other methods I</a:t>
            </a:r>
            <a:r>
              <a:rPr lang="en-US"/>
              <a:t>:</a:t>
            </a:r>
          </a:p>
        </p:txBody>
      </p:sp>
      <p:pic>
        <p:nvPicPr>
          <p:cNvPr id="3" name="Picture 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060" y="1222375"/>
            <a:ext cx="6213475" cy="30740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380" y="106680"/>
            <a:ext cx="4156710" cy="52520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240145" y="3531235"/>
            <a:ext cx="24371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Fig. 1 Variation in the proportion of significant features depending on the differential abundance method and dataset.</a:t>
            </a:r>
          </a:p>
        </p:txBody>
      </p:sp>
      <p:sp>
        <p:nvSpPr>
          <p:cNvPr id="6" name="Left Arrow 5"/>
          <p:cNvSpPr/>
          <p:nvPr/>
        </p:nvSpPr>
        <p:spPr>
          <a:xfrm rot="16200000">
            <a:off x="3675380" y="81915"/>
            <a:ext cx="132080" cy="139700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6200000">
            <a:off x="3603625" y="2662555"/>
            <a:ext cx="132080" cy="139700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35" y="31750"/>
            <a:ext cx="5030470" cy="508063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6530975" y="3715385"/>
            <a:ext cx="21983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/>
              <a:t>Fig. 4 Distribution of false discovery rate simulation replicates for both unfiltered and filtered data.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384935" y="691515"/>
            <a:ext cx="655320" cy="7620"/>
          </a:xfrm>
          <a:prstGeom prst="straightConnector1">
            <a:avLst/>
          </a:prstGeom>
          <a:ln w="12700">
            <a:solidFill>
              <a:srgbClr val="C0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384935" y="1765300"/>
            <a:ext cx="655320" cy="7620"/>
          </a:xfrm>
          <a:prstGeom prst="straightConnector1">
            <a:avLst/>
          </a:prstGeom>
          <a:ln w="12700">
            <a:solidFill>
              <a:srgbClr val="C0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84935" y="3213735"/>
            <a:ext cx="655320" cy="7620"/>
          </a:xfrm>
          <a:prstGeom prst="straightConnector1">
            <a:avLst/>
          </a:prstGeom>
          <a:ln w="12700">
            <a:solidFill>
              <a:srgbClr val="C0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384935" y="4274820"/>
            <a:ext cx="655320" cy="7620"/>
          </a:xfrm>
          <a:prstGeom prst="straightConnector1">
            <a:avLst/>
          </a:prstGeom>
          <a:ln w="12700">
            <a:solidFill>
              <a:srgbClr val="C0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67055" y="448945"/>
            <a:ext cx="36925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Arial Bold" panose="020B0604020202090204" charset="0"/>
                <a:cs typeface="Arial Bold" panose="020B0604020202090204" charset="0"/>
              </a:rPr>
              <a:t>Compare with other methods II</a:t>
            </a:r>
            <a:r>
              <a:rPr lang="en-US"/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95" y="1082040"/>
            <a:ext cx="6135370" cy="28390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45" y="246380"/>
            <a:ext cx="6135370" cy="465074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6492875" y="3313430"/>
            <a:ext cx="25400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/>
              <a:t>Fig. 4 Differential abundance detection sensitivity with varied library sizes, that are approximately even on average between groups.</a:t>
            </a:r>
          </a:p>
        </p:txBody>
      </p:sp>
      <p:sp>
        <p:nvSpPr>
          <p:cNvPr id="3" name="Left Arrow 2"/>
          <p:cNvSpPr/>
          <p:nvPr/>
        </p:nvSpPr>
        <p:spPr>
          <a:xfrm>
            <a:off x="6281420" y="2160270"/>
            <a:ext cx="329565" cy="123190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1304290" y="3884930"/>
            <a:ext cx="59944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/>
              <a:t>Fig. 5 Differential abundance detection false discovery rate with varied library sizes that are approximately even on average between groups.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290" y="780415"/>
            <a:ext cx="6351270" cy="289623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875030" y="2268855"/>
            <a:ext cx="356870" cy="12192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0"/>
            <a:ext cx="6804660" cy="51435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7160260" y="3313430"/>
            <a:ext cx="195262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/>
              <a:t>Fig. 6 Differential abundance detection performance when sample relative abundances do not reflect ecosystem relative abundances</a:t>
            </a:r>
          </a:p>
        </p:txBody>
      </p:sp>
      <p:sp>
        <p:nvSpPr>
          <p:cNvPr id="6" name="Left Arrow 5"/>
          <p:cNvSpPr/>
          <p:nvPr/>
        </p:nvSpPr>
        <p:spPr>
          <a:xfrm rot="16200000">
            <a:off x="2396490" y="256540"/>
            <a:ext cx="132080" cy="139700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67055" y="465455"/>
            <a:ext cx="36925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 Bold" panose="020B0604020202090204" charset="0"/>
                <a:cs typeface="Arial Bold" panose="020B0604020202090204" charset="0"/>
              </a:rPr>
              <a:t>Summary: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37540" y="1309370"/>
            <a:ext cx="738060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"/>
            </a:pPr>
            <a:r>
              <a:rPr lang="en-US"/>
              <a:t>edgeR is an useful method for microbiome data differential analysis</a:t>
            </a:r>
          </a:p>
          <a:p>
            <a:pPr marL="285750" indent="-285750">
              <a:buFont typeface="Wingdings" panose="05000000000000000000" charset="0"/>
              <a:buChar char=""/>
            </a:pPr>
            <a:endParaRPr lang="en-US"/>
          </a:p>
          <a:p>
            <a:pPr marL="285750" indent="-285750">
              <a:buFont typeface="Wingdings" panose="05000000000000000000" charset="0"/>
              <a:buChar char=""/>
            </a:pPr>
            <a:r>
              <a:rPr lang="en-US"/>
              <a:t>High sensitivity and high false positive </a:t>
            </a:r>
          </a:p>
          <a:p>
            <a:pPr marL="285750" indent="-285750">
              <a:buFont typeface="Wingdings" panose="05000000000000000000" charset="0"/>
              <a:buChar char=""/>
            </a:pPr>
            <a:endParaRPr lang="en-US"/>
          </a:p>
          <a:p>
            <a:pPr marL="285750" indent="-285750">
              <a:buFont typeface="Wingdings" panose="05000000000000000000" charset="0"/>
              <a:buChar char=""/>
            </a:pPr>
            <a:r>
              <a:rPr lang="en-US"/>
              <a:t>False positive increase dramatically with large sample size</a:t>
            </a:r>
          </a:p>
          <a:p>
            <a:pPr marL="285750" indent="-285750">
              <a:buFont typeface="Wingdings" panose="05000000000000000000" charset="0"/>
              <a:buChar char=""/>
            </a:pPr>
            <a:endParaRPr lang="en-US"/>
          </a:p>
          <a:p>
            <a:pPr marL="285750" indent="-285750">
              <a:buFont typeface="Wingdings" panose="05000000000000000000" charset="0"/>
              <a:buChar char=""/>
            </a:pPr>
            <a:r>
              <a:rPr lang="en-US"/>
              <a:t>No methods is perfect. Using multiple methods in parallelmight be a choice.</a:t>
            </a:r>
          </a:p>
          <a:p>
            <a:pPr marL="285750" indent="-285750">
              <a:buFont typeface="Wingdings" panose="05000000000000000000" charset="0"/>
              <a:buChar char=""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/>
          <p:nvPr/>
        </p:nvSpPr>
        <p:spPr>
          <a:xfrm>
            <a:off x="643030" y="665120"/>
            <a:ext cx="1767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xygen"/>
              <a:ea typeface="Oxygen"/>
              <a:cs typeface="Oxygen"/>
              <a:sym typeface="Oxyge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" name="Google Shape;212;p36"/>
          <p:cNvSpPr txBox="1"/>
          <p:nvPr/>
        </p:nvSpPr>
        <p:spPr>
          <a:xfrm>
            <a:off x="633505" y="665755"/>
            <a:ext cx="1767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xygen"/>
              <a:ea typeface="Oxygen"/>
              <a:cs typeface="Oxygen"/>
              <a:sym typeface="Oxyge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407160" y="788670"/>
            <a:ext cx="62039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800">
                <a:latin typeface="Arial Regular" panose="020B0604020202090204" charset="0"/>
                <a:cs typeface="Arial Regular" panose="020B0604020202090204" charset="0"/>
              </a:rPr>
              <a:t>edgeR - </a:t>
            </a:r>
            <a:r>
              <a:rPr lang="en-US" sz="1800" b="1">
                <a:latin typeface="Arial Regular" panose="020B0604020202090204" charset="0"/>
                <a:cs typeface="Arial Regular" panose="020B0604020202090204" charset="0"/>
              </a:rPr>
              <a:t>E</a:t>
            </a:r>
            <a:r>
              <a:rPr lang="en-US" sz="1800">
                <a:latin typeface="Arial Regular" panose="020B0604020202090204" charset="0"/>
                <a:cs typeface="Arial Regular" panose="020B0604020202090204" charset="0"/>
              </a:rPr>
              <a:t>mpirical analysis of </a:t>
            </a:r>
            <a:r>
              <a:rPr lang="en-US" sz="1800" b="1">
                <a:latin typeface="Arial Regular" panose="020B0604020202090204" charset="0"/>
                <a:cs typeface="Arial Regular" panose="020B0604020202090204" charset="0"/>
              </a:rPr>
              <a:t>D</a:t>
            </a:r>
            <a:r>
              <a:rPr lang="en-US" sz="1800">
                <a:latin typeface="Arial Regular" panose="020B0604020202090204" charset="0"/>
                <a:cs typeface="Arial Regular" panose="020B0604020202090204" charset="0"/>
              </a:rPr>
              <a:t>igital </a:t>
            </a:r>
            <a:r>
              <a:rPr lang="en-US" sz="1800" b="1">
                <a:latin typeface="Arial Regular" panose="020B0604020202090204" charset="0"/>
                <a:cs typeface="Arial Regular" panose="020B0604020202090204" charset="0"/>
              </a:rPr>
              <a:t>G</a:t>
            </a:r>
            <a:r>
              <a:rPr lang="en-US" sz="1800">
                <a:latin typeface="Arial Regular" panose="020B0604020202090204" charset="0"/>
                <a:cs typeface="Arial Regular" panose="020B0604020202090204" charset="0"/>
              </a:rPr>
              <a:t>ene </a:t>
            </a:r>
            <a:r>
              <a:rPr lang="en-US" sz="1800" b="1">
                <a:latin typeface="Arial Regular" panose="020B0604020202090204" charset="0"/>
                <a:cs typeface="Arial Regular" panose="020B0604020202090204" charset="0"/>
              </a:rPr>
              <a:t>E</a:t>
            </a:r>
            <a:r>
              <a:rPr lang="en-US" sz="1800">
                <a:latin typeface="Arial Regular" panose="020B0604020202090204" charset="0"/>
                <a:cs typeface="Arial Regular" panose="020B0604020202090204" charset="0"/>
              </a:rPr>
              <a:t>xpression in </a:t>
            </a:r>
            <a:r>
              <a:rPr lang="en-US" sz="1800" b="1">
                <a:latin typeface="Arial Regular" panose="020B0604020202090204" charset="0"/>
                <a:cs typeface="Arial Regular" panose="020B0604020202090204" charset="0"/>
              </a:rPr>
              <a:t>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30" y="2083435"/>
            <a:ext cx="1233805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265" y="1786890"/>
            <a:ext cx="5307330" cy="21558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8"/>
          <p:cNvSpPr/>
          <p:nvPr/>
        </p:nvSpPr>
        <p:spPr>
          <a:xfrm>
            <a:off x="351300" y="1914250"/>
            <a:ext cx="8441400" cy="30303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8"/>
          <p:cNvSpPr txBox="1">
            <a:spLocks noGrp="1"/>
          </p:cNvSpPr>
          <p:nvPr>
            <p:ph type="title"/>
          </p:nvPr>
        </p:nvSpPr>
        <p:spPr>
          <a:xfrm>
            <a:off x="2394600" y="1250700"/>
            <a:ext cx="4354800" cy="130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984,300</a:t>
            </a:r>
          </a:p>
        </p:txBody>
      </p:sp>
      <p:sp>
        <p:nvSpPr>
          <p:cNvPr id="498" name="Google Shape;498;p48"/>
          <p:cNvSpPr txBox="1">
            <a:spLocks noGrp="1"/>
          </p:cNvSpPr>
          <p:nvPr>
            <p:ph type="body" idx="1"/>
          </p:nvPr>
        </p:nvSpPr>
        <p:spPr>
          <a:xfrm>
            <a:off x="2249400" y="2689165"/>
            <a:ext cx="46452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altLang="en-GB" sz="2000" i="1"/>
              <a:t>Questions</a:t>
            </a:r>
            <a:r>
              <a:rPr lang="zh-CN" altLang="en-US" sz="2000" i="1">
                <a:ea typeface="SimSun" charset="0"/>
              </a:rPr>
              <a:t>？</a:t>
            </a:r>
          </a:p>
        </p:txBody>
      </p:sp>
      <p:sp>
        <p:nvSpPr>
          <p:cNvPr id="2" name="Title 0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sz="6000"/>
              <a:t>Thanks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67055" y="457200"/>
            <a:ext cx="2132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 Bold" panose="020B0604020202090204" charset="0"/>
                <a:cs typeface="Arial Bold" panose="020B0604020202090204" charset="0"/>
              </a:rPr>
              <a:t>Goal: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22120" y="1856740"/>
            <a:ext cx="1264920" cy="2096770"/>
            <a:chOff x="2712" y="3079"/>
            <a:chExt cx="1992" cy="3302"/>
          </a:xfrm>
        </p:grpSpPr>
        <p:grpSp>
          <p:nvGrpSpPr>
            <p:cNvPr id="5" name="Group 4"/>
            <p:cNvGrpSpPr/>
            <p:nvPr/>
          </p:nvGrpSpPr>
          <p:grpSpPr>
            <a:xfrm>
              <a:off x="2712" y="3079"/>
              <a:ext cx="1993" cy="3302"/>
              <a:chOff x="4575" y="2501"/>
              <a:chExt cx="1530" cy="2646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rcRect r="52434"/>
              <a:stretch>
                <a:fillRect/>
              </a:stretch>
            </p:blipFill>
            <p:spPr>
              <a:xfrm>
                <a:off x="4575" y="2501"/>
                <a:ext cx="1374" cy="111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rcRect l="52480"/>
              <a:stretch>
                <a:fillRect/>
              </a:stretch>
            </p:blipFill>
            <p:spPr>
              <a:xfrm>
                <a:off x="4575" y="3917"/>
                <a:ext cx="1531" cy="1231"/>
              </a:xfrm>
              <a:prstGeom prst="rect">
                <a:avLst/>
              </a:prstGeom>
            </p:spPr>
          </p:pic>
        </p:grpSp>
        <p:sp>
          <p:nvSpPr>
            <p:cNvPr id="6" name="Rectangles 5"/>
            <p:cNvSpPr/>
            <p:nvPr/>
          </p:nvSpPr>
          <p:spPr>
            <a:xfrm>
              <a:off x="3096" y="3334"/>
              <a:ext cx="1253" cy="104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latin typeface="Arial Bold" panose="020B0604020202090204" charset="0"/>
                  <a:cs typeface="Arial Bold" panose="020B0604020202090204" charset="0"/>
                </a:rPr>
                <a:t>Count</a:t>
              </a:r>
            </a:p>
            <a:p>
              <a:pPr algn="ctr"/>
              <a:r>
                <a:rPr lang="en-US" sz="1200" b="1">
                  <a:latin typeface="Arial Bold" panose="020B0604020202090204" charset="0"/>
                  <a:cs typeface="Arial Bold" panose="020B0604020202090204" charset="0"/>
                </a:rPr>
                <a:t>table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861695" y="2797810"/>
            <a:ext cx="432435" cy="0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658870" y="2787650"/>
            <a:ext cx="1383030" cy="10160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 Box 13"/>
          <p:cNvSpPr txBox="1"/>
          <p:nvPr/>
        </p:nvSpPr>
        <p:spPr>
          <a:xfrm>
            <a:off x="942975" y="955040"/>
            <a:ext cx="64827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/>
              <a:t>To identifying differentially abundant features in microbiome data between conditions of interest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rcRect t="6547"/>
          <a:stretch>
            <a:fillRect/>
          </a:stretch>
        </p:blipFill>
        <p:spPr>
          <a:xfrm>
            <a:off x="5469890" y="1905635"/>
            <a:ext cx="2643505" cy="19850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0"/>
          <p:cNvSpPr txBox="1"/>
          <p:nvPr/>
        </p:nvSpPr>
        <p:spPr>
          <a:xfrm>
            <a:off x="567055" y="457200"/>
            <a:ext cx="2132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 Bold" panose="020B0604020202090204" charset="0"/>
                <a:cs typeface="Arial Bold" panose="020B0604020202090204" charset="0"/>
              </a:rPr>
              <a:t>Input: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021715" y="4640580"/>
            <a:ext cx="398907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Example from: https://joey711.github.io/phyloseq-extensions/edgeR.html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94055" y="1078230"/>
            <a:ext cx="7974330" cy="2585085"/>
            <a:chOff x="1299" y="1647"/>
            <a:chExt cx="12558" cy="4071"/>
          </a:xfrm>
        </p:grpSpPr>
        <p:sp>
          <p:nvSpPr>
            <p:cNvPr id="4" name="Text Box 3"/>
            <p:cNvSpPr txBox="1"/>
            <p:nvPr/>
          </p:nvSpPr>
          <p:spPr>
            <a:xfrm>
              <a:off x="1299" y="2416"/>
              <a:ext cx="2752" cy="3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charset="0"/>
                <a:buChar char=""/>
              </a:pPr>
              <a:r>
                <a:rPr lang="en-US"/>
                <a:t>Count table</a:t>
              </a:r>
            </a:p>
            <a:p>
              <a:pPr marL="285750" indent="-285750">
                <a:buFont typeface="Wingdings" panose="05000000000000000000" charset="0"/>
                <a:buChar char=""/>
              </a:pPr>
              <a:endParaRPr lang="en-US"/>
            </a:p>
            <a:p>
              <a:pPr marL="0" indent="0">
                <a:buFont typeface="Wingdings" panose="05000000000000000000" charset="0"/>
                <a:buNone/>
              </a:pPr>
              <a:endParaRPr lang="en-US"/>
            </a:p>
            <a:p>
              <a:pPr marL="0" indent="0">
                <a:buFont typeface="Wingdings" panose="05000000000000000000" charset="0"/>
                <a:buNone/>
              </a:pPr>
              <a:endParaRPr lang="en-US"/>
            </a:p>
            <a:p>
              <a:pPr marL="285750" indent="-285750">
                <a:buFont typeface="Wingdings" panose="05000000000000000000" charset="0"/>
                <a:buChar char=""/>
              </a:pPr>
              <a:endParaRPr lang="en-US"/>
            </a:p>
            <a:p>
              <a:pPr marL="285750" indent="-285750">
                <a:buFont typeface="Wingdings" panose="05000000000000000000" charset="0"/>
                <a:buChar char=""/>
              </a:pPr>
              <a:endParaRPr lang="en-US"/>
            </a:p>
            <a:p>
              <a:pPr marL="285750" indent="-285750">
                <a:buFont typeface="Wingdings" panose="05000000000000000000" charset="0"/>
                <a:buChar char=""/>
              </a:pPr>
              <a:endParaRPr lang="en-US"/>
            </a:p>
            <a:p>
              <a:pPr marL="0" indent="0">
                <a:buFont typeface="Wingdings" panose="05000000000000000000" charset="0"/>
                <a:buNone/>
              </a:pPr>
              <a:endParaRPr lang="en-US"/>
            </a:p>
            <a:p>
              <a:pPr marL="285750" indent="-285750">
                <a:buFont typeface="Wingdings" panose="05000000000000000000" charset="0"/>
                <a:buChar char=""/>
              </a:pPr>
              <a:r>
                <a:rPr lang="en-US"/>
                <a:t>Group info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6" y="2416"/>
              <a:ext cx="9231" cy="194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6" y="5134"/>
              <a:ext cx="9230" cy="584"/>
            </a:xfrm>
            <a:prstGeom prst="rect">
              <a:avLst/>
            </a:prstGeom>
          </p:spPr>
        </p:pic>
        <p:sp>
          <p:nvSpPr>
            <p:cNvPr id="8" name="Text Box 7"/>
            <p:cNvSpPr txBox="1"/>
            <p:nvPr/>
          </p:nvSpPr>
          <p:spPr>
            <a:xfrm>
              <a:off x="6948" y="1647"/>
              <a:ext cx="5075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A study on colorectal cancer</a:t>
              </a:r>
            </a:p>
          </p:txBody>
        </p:sp>
      </p:grpSp>
      <p:sp>
        <p:nvSpPr>
          <p:cNvPr id="9" name="Text Box 8"/>
          <p:cNvSpPr txBox="1"/>
          <p:nvPr/>
        </p:nvSpPr>
        <p:spPr>
          <a:xfrm>
            <a:off x="5125720" y="4656455"/>
            <a:ext cx="2896870" cy="213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"/>
              <a:t>Kostic, A. D.(2012). Genome research, 22(2), 292-298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0"/>
          <p:cNvSpPr txBox="1"/>
          <p:nvPr/>
        </p:nvSpPr>
        <p:spPr>
          <a:xfrm>
            <a:off x="567055" y="457200"/>
            <a:ext cx="2132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 Bold" panose="020B0604020202090204" charset="0"/>
                <a:cs typeface="Arial Bold" panose="020B0604020202090204" charset="0"/>
              </a:rPr>
              <a:t>Input: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021715" y="4712335"/>
            <a:ext cx="398907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Example from: https://joey711.github.io/phyloseq-extensions/edgeR.html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125720" y="4728210"/>
            <a:ext cx="2896870" cy="213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"/>
              <a:t>Kostic, A. D.(2012). Genome research, 22(2), 292-298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665" y="1694815"/>
            <a:ext cx="6999605" cy="137668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53415" y="1097280"/>
            <a:ext cx="17475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"/>
            </a:pPr>
            <a:r>
              <a:rPr lang="en-US"/>
              <a:t>Taxonomy table</a:t>
            </a:r>
          </a:p>
        </p:txBody>
      </p:sp>
      <p:sp>
        <p:nvSpPr>
          <p:cNvPr id="11" name="Rectangles 10"/>
          <p:cNvSpPr/>
          <p:nvPr/>
        </p:nvSpPr>
        <p:spPr>
          <a:xfrm>
            <a:off x="1104900" y="3604260"/>
            <a:ext cx="7025005" cy="478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Fusobacteriums were reported to be prevalent in human colorectal carcinoma.</a:t>
            </a:r>
            <a:r>
              <a:rPr lang="en-US" sz="1200"/>
              <a:t>obacterium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0"/>
          <p:cNvSpPr txBox="1"/>
          <p:nvPr/>
        </p:nvSpPr>
        <p:spPr>
          <a:xfrm>
            <a:off x="567055" y="457200"/>
            <a:ext cx="2132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 Bold" panose="020B0604020202090204" charset="0"/>
                <a:cs typeface="Arial Bold" panose="020B0604020202090204" charset="0"/>
              </a:rPr>
              <a:t>Filtering: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85825" y="1490345"/>
            <a:ext cx="6767195" cy="2461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"/>
            </a:pPr>
            <a:r>
              <a:rPr lang="en-US" b="1">
                <a:solidFill>
                  <a:schemeClr val="bg2">
                    <a:lumMod val="50000"/>
                  </a:schemeClr>
                </a:solidFill>
                <a:latin typeface="Arial Bold" panose="020B0604020202090204" charset="0"/>
                <a:cs typeface="Arial Bold" panose="020B0604020202090204" charset="0"/>
              </a:rPr>
              <a:t>Low count filter</a:t>
            </a:r>
            <a:r>
              <a:rPr lang="zh-CN" altLang="en-US">
                <a:ea typeface="SimSun" charset="0"/>
              </a:rPr>
              <a:t>：</a:t>
            </a:r>
            <a:r>
              <a:rPr lang="en-US"/>
              <a:t>low counts across all libraries provide little evidence for differential expressionfeatures which are likely due to sequencing errors or low-level contaminations.</a:t>
            </a:r>
          </a:p>
          <a:p>
            <a:pPr marL="285750" indent="-285750">
              <a:buFont typeface="Wingdings" panose="05000000000000000000" charset="0"/>
              <a:buChar char=""/>
            </a:pPr>
            <a:endParaRPr lang="en-US"/>
          </a:p>
          <a:p>
            <a:pPr marL="0" indent="0">
              <a:buFont typeface="Wingdings" panose="05000000000000000000" charset="0"/>
              <a:buNone/>
            </a:pPr>
            <a:r>
              <a:rPr lang="en-US"/>
              <a:t>      e.g. 4 counts in at least 20% samples</a:t>
            </a:r>
          </a:p>
          <a:p>
            <a:pPr marL="285750" indent="-285750">
              <a:buFont typeface="Wingdings" panose="05000000000000000000" charset="0"/>
              <a:buChar char=""/>
            </a:pPr>
            <a:endParaRPr lang="en-US"/>
          </a:p>
          <a:p>
            <a:pPr marL="285750" indent="-285750">
              <a:buFont typeface="Wingdings" panose="05000000000000000000" charset="0"/>
              <a:buChar char=""/>
            </a:pPr>
            <a:r>
              <a:rPr lang="en-US" b="1">
                <a:solidFill>
                  <a:schemeClr val="bg2">
                    <a:lumMod val="50000"/>
                  </a:schemeClr>
                </a:solidFill>
                <a:latin typeface="Arial Bold" panose="020B0604020202090204" charset="0"/>
                <a:cs typeface="Arial Bold" panose="020B0604020202090204" charset="0"/>
              </a:rPr>
              <a:t>Low variance filter</a:t>
            </a:r>
            <a:r>
              <a:rPr lang="zh-CN" altLang="en-US">
                <a:ea typeface="SimSun" charset="0"/>
              </a:rPr>
              <a:t>：</a:t>
            </a:r>
            <a:r>
              <a:rPr lang="en-US"/>
              <a:t> features that are close to constant throughout the experiment conditions are unlikely to be associated with the conditions under study</a:t>
            </a:r>
          </a:p>
          <a:p>
            <a:pPr marL="285750" indent="-285750">
              <a:buFont typeface="Wingdings" panose="05000000000000000000" charset="0"/>
              <a:buChar char=""/>
            </a:pPr>
            <a:endParaRPr lang="en-US"/>
          </a:p>
          <a:p>
            <a:pPr marL="0" indent="0">
              <a:buFont typeface="Wingdings" panose="05000000000000000000" charset="0"/>
              <a:buNone/>
            </a:pPr>
            <a:r>
              <a:rPr lang="en-US"/>
              <a:t>      e.g. a variance threshold of 10</a:t>
            </a:r>
            <a:r>
              <a:rPr lang="en-US" baseline="30000"/>
              <a:t>-5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0"/>
          <p:cNvSpPr txBox="1"/>
          <p:nvPr/>
        </p:nvSpPr>
        <p:spPr>
          <a:xfrm>
            <a:off x="567055" y="457200"/>
            <a:ext cx="2132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 Bold" panose="020B0604020202090204" charset="0"/>
                <a:cs typeface="Arial Bold" panose="020B0604020202090204" charset="0"/>
              </a:rPr>
              <a:t>Normalization: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85825" y="1278255"/>
            <a:ext cx="7475855" cy="28917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"/>
            </a:pPr>
            <a:r>
              <a:rPr lang="en-US" b="1">
                <a:solidFill>
                  <a:schemeClr val="bg2">
                    <a:lumMod val="50000"/>
                  </a:schemeClr>
                </a:solidFill>
                <a:latin typeface="Arial Bold" panose="020B0604020202090204" charset="0"/>
                <a:cs typeface="Arial Bold" panose="020B0604020202090204" charset="0"/>
              </a:rPr>
              <a:t>Sequencing depth</a:t>
            </a:r>
            <a:r>
              <a:rPr lang="en-US"/>
              <a:t> : </a:t>
            </a:r>
          </a:p>
          <a:p>
            <a:pPr marL="0" indent="0">
              <a:buFont typeface="Wingdings" panose="05000000000000000000" charset="0"/>
              <a:buNone/>
            </a:pPr>
            <a:r>
              <a:rPr lang="en-US"/>
              <a:t>      automatically in the basic modeling procedure </a:t>
            </a:r>
          </a:p>
          <a:p>
            <a:pPr marL="285750" indent="-285750">
              <a:buFont typeface="Wingdings" panose="05000000000000000000" charset="0"/>
              <a:buChar char=""/>
            </a:pPr>
            <a:endParaRPr lang="en-US"/>
          </a:p>
          <a:p>
            <a:pPr marL="285750" indent="-285750">
              <a:buFont typeface="Wingdings" panose="05000000000000000000" charset="0"/>
              <a:buChar char=""/>
            </a:pPr>
            <a:endParaRPr lang="en-US"/>
          </a:p>
          <a:p>
            <a:pPr marL="285750" indent="-285750">
              <a:buFont typeface="Wingdings" panose="05000000000000000000" charset="0"/>
              <a:buChar char=""/>
            </a:pPr>
            <a:r>
              <a:rPr lang="en-US" b="1">
                <a:solidFill>
                  <a:schemeClr val="bg2">
                    <a:lumMod val="50000"/>
                  </a:schemeClr>
                </a:solidFill>
                <a:latin typeface="Arial Bold" panose="020B0604020202090204" charset="0"/>
                <a:cs typeface="Arial Bold" panose="020B0604020202090204" charset="0"/>
              </a:rPr>
              <a:t>Effective library sizes</a:t>
            </a:r>
            <a:endParaRPr lang="en-US"/>
          </a:p>
          <a:p>
            <a:pPr marL="0" indent="0">
              <a:buFont typeface="Wingdings" panose="05000000000000000000" charset="0"/>
              <a:buNone/>
            </a:pPr>
            <a:r>
              <a:rPr lang="en-US"/>
              <a:t>      normalizes the read counts for varying library sizes (sample-specific effect) by finding   </a:t>
            </a:r>
          </a:p>
          <a:p>
            <a:pPr marL="0" indent="0">
              <a:buFont typeface="Wingdings" panose="05000000000000000000" charset="0"/>
              <a:buNone/>
            </a:pPr>
            <a:r>
              <a:rPr lang="en-US"/>
              <a:t>      a set of scaling factors for the library sizes that minimizes the log-fold changes between   </a:t>
            </a:r>
          </a:p>
          <a:p>
            <a:pPr marL="0" indent="0">
              <a:buFont typeface="Wingdings" panose="05000000000000000000" charset="0"/>
              <a:buNone/>
            </a:pPr>
            <a:r>
              <a:rPr lang="en-US"/>
              <a:t>      the samples for most features. </a:t>
            </a:r>
          </a:p>
          <a:p>
            <a:pPr marL="0" indent="0">
              <a:buFont typeface="Wingdings" panose="05000000000000000000" charset="0"/>
              <a:buNone/>
            </a:pPr>
            <a:r>
              <a:rPr lang="en-US"/>
              <a:t>      </a:t>
            </a:r>
            <a:r>
              <a:rPr lang="en-US" b="1">
                <a:latin typeface="Arial Bold" panose="020B0604020202090204" charset="0"/>
                <a:cs typeface="Arial Bold" panose="020B0604020202090204" charset="0"/>
              </a:rPr>
              <a:t>TMM </a:t>
            </a:r>
            <a:r>
              <a:rPr lang="en-US"/>
              <a:t>is used as defalut to calculate the scaling factors.</a:t>
            </a:r>
          </a:p>
          <a:p>
            <a:pPr marL="0" indent="0">
              <a:buFont typeface="Wingdings" panose="05000000000000000000" charset="0"/>
              <a:buNone/>
            </a:pPr>
            <a:r>
              <a:rPr lang="en-US"/>
              <a:t>      The effective library size replaces the original library size in all downsteam analyses.</a:t>
            </a:r>
          </a:p>
          <a:p>
            <a:pPr marL="0" indent="0">
              <a:buFont typeface="Wingdings" panose="05000000000000000000" charset="0"/>
              <a:buNone/>
            </a:pPr>
            <a:endParaRPr lang="en-US"/>
          </a:p>
          <a:p>
            <a:pPr marL="0" indent="0">
              <a:buFont typeface="Wingdings" panose="05000000000000000000" charset="0"/>
              <a:buNone/>
            </a:pPr>
            <a:endParaRPr lang="en-US"/>
          </a:p>
          <a:p>
            <a:pPr marL="285750" indent="-285750">
              <a:buFont typeface="Wingdings" panose="05000000000000000000" charset="0"/>
              <a:buChar char=""/>
            </a:pPr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1147445" y="3893185"/>
            <a:ext cx="6445250" cy="504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Note: </a:t>
            </a:r>
            <a:r>
              <a:rPr lang="en-US">
                <a:solidFill>
                  <a:srgbClr val="000000"/>
                </a:solidFill>
                <a:sym typeface="+mn-ea"/>
              </a:rPr>
              <a:t>No transformation (e.g. RPKM or FPKM values) and no artificial values adding before inputing to edgeR. O</a:t>
            </a:r>
            <a:r>
              <a:rPr lang="en-US">
                <a:solidFill>
                  <a:srgbClr val="000000"/>
                </a:solidFill>
              </a:rPr>
              <a:t>nly original counts are accepted. </a:t>
            </a:r>
            <a:endParaRPr lang="en-US">
              <a:solidFill>
                <a:srgbClr val="00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0"/>
          <p:cNvSpPr txBox="1"/>
          <p:nvPr/>
        </p:nvSpPr>
        <p:spPr>
          <a:xfrm>
            <a:off x="567055" y="542925"/>
            <a:ext cx="45885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90204" pitchFamily="34" charset="0"/>
                <a:cs typeface="Arial" panose="020B0604020202090204" pitchFamily="34" charset="0"/>
              </a:rPr>
              <a:t>An example of normlization result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752475" y="1323340"/>
            <a:ext cx="742823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Font typeface="Wingdings" panose="05000000000000000000" charset="0"/>
              <a:buNone/>
            </a:pPr>
            <a:endParaRPr lang="en-US"/>
          </a:p>
          <a:p>
            <a:pPr marL="0" indent="0">
              <a:buFont typeface="Wingdings" panose="05000000000000000000" charset="0"/>
              <a:buNone/>
            </a:pPr>
            <a:endParaRPr lang="en-US"/>
          </a:p>
          <a:p>
            <a:pPr marL="285750" indent="-285750">
              <a:buFont typeface="Wingdings" panose="05000000000000000000" charset="0"/>
              <a:buChar char=""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955" y="1105535"/>
            <a:ext cx="4065270" cy="34201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0"/>
          <p:cNvSpPr txBox="1"/>
          <p:nvPr/>
        </p:nvSpPr>
        <p:spPr>
          <a:xfrm>
            <a:off x="567055" y="457200"/>
            <a:ext cx="45885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 Bold" panose="020B0604020202090204" charset="0"/>
                <a:cs typeface="Arial Bold" panose="020B0604020202090204" charset="0"/>
              </a:rPr>
              <a:t>Statistics: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57885" y="2013585"/>
            <a:ext cx="7428230" cy="2461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"/>
            </a:pPr>
            <a:r>
              <a:rPr lang="en-US" b="1">
                <a:solidFill>
                  <a:schemeClr val="bg2">
                    <a:lumMod val="50000"/>
                  </a:schemeClr>
                </a:solidFill>
                <a:latin typeface="Arial Bold" panose="020B0604020202090204" charset="0"/>
                <a:cs typeface="Arial Bold" panose="020B0604020202090204" charset="0"/>
              </a:rPr>
              <a:t>Classic approach:</a:t>
            </a:r>
            <a:r>
              <a:rPr lang="en-US"/>
              <a:t> </a:t>
            </a:r>
          </a:p>
          <a:p>
            <a:pPr marL="0" indent="0">
              <a:buFont typeface="Wingdings" panose="05000000000000000000" charset="0"/>
              <a:buNone/>
            </a:pPr>
            <a:r>
              <a:rPr lang="en-US"/>
              <a:t>      quantile-adjusted conditional maximum likelihood (qCML) method: </a:t>
            </a:r>
          </a:p>
          <a:p>
            <a:pPr marL="0" indent="0">
              <a:buFont typeface="Wingdings" panose="05000000000000000000" charset="0"/>
              <a:buNone/>
            </a:pPr>
            <a:r>
              <a:rPr lang="en-US"/>
              <a:t>      - single-factor design expression analysis</a:t>
            </a:r>
          </a:p>
          <a:p>
            <a:pPr marL="0" indent="0">
              <a:buFont typeface="Wingdings" panose="05000000000000000000" charset="0"/>
              <a:buNone/>
            </a:pPr>
            <a:r>
              <a:rPr lang="en-US"/>
              <a:t>      - more robust </a:t>
            </a:r>
          </a:p>
          <a:p>
            <a:pPr marL="0" indent="0">
              <a:buFont typeface="Wingdings" panose="05000000000000000000" charset="0"/>
              <a:buNone/>
            </a:pPr>
            <a:r>
              <a:rPr lang="en-US"/>
              <a:t>      - direct pairwise comparison</a:t>
            </a:r>
          </a:p>
          <a:p>
            <a:pPr marL="285750" indent="-285750">
              <a:buFont typeface="Wingdings" panose="05000000000000000000" charset="0"/>
              <a:buChar char=""/>
            </a:pPr>
            <a:endParaRPr lang="en-US"/>
          </a:p>
          <a:p>
            <a:pPr marL="0" indent="0">
              <a:buFont typeface="Wingdings" panose="05000000000000000000" charset="0"/>
              <a:buNone/>
            </a:pPr>
            <a:endParaRPr lang="en-US"/>
          </a:p>
          <a:p>
            <a:pPr marL="285750" indent="-285750">
              <a:buFont typeface="Wingdings" panose="05000000000000000000" charset="0"/>
              <a:buChar char=""/>
            </a:pPr>
            <a:r>
              <a:rPr lang="en-US" b="1">
                <a:solidFill>
                  <a:schemeClr val="bg2">
                    <a:lumMod val="50000"/>
                  </a:schemeClr>
                </a:solidFill>
                <a:latin typeface="Arial Bold" panose="020B0604020202090204" charset="0"/>
                <a:cs typeface="Arial Bold" panose="020B0604020202090204" charset="0"/>
              </a:rPr>
              <a:t>Generalized linear models(GLMs) approach</a:t>
            </a:r>
            <a:r>
              <a:rPr lang="en-US"/>
              <a:t>:</a:t>
            </a:r>
          </a:p>
          <a:p>
            <a:pPr marL="0" indent="0">
              <a:buFont typeface="Wingdings" panose="05000000000000000000" charset="0"/>
              <a:buNone/>
            </a:pPr>
            <a:r>
              <a:rPr lang="en-US"/>
              <a:t>      - multiple factors analysis</a:t>
            </a:r>
          </a:p>
          <a:p>
            <a:pPr marL="0" indent="0">
              <a:buFont typeface="Wingdings" panose="05000000000000000000" charset="0"/>
              <a:buNone/>
            </a:pPr>
            <a:r>
              <a:rPr lang="en-US"/>
              <a:t>      - need to fit negative binomial generalized linear models with a design matrix</a:t>
            </a:r>
          </a:p>
          <a:p>
            <a:pPr marL="285750" indent="-285750">
              <a:buFont typeface="Wingdings" panose="05000000000000000000" charset="0"/>
              <a:buChar char=""/>
            </a:pP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259205" y="1036320"/>
            <a:ext cx="6336665" cy="576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Assumption: read counts follow a negative binomial probability law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aching Methods Thesis by Slidesgo">
  <a:themeElements>
    <a:clrScheme name="Simple Light">
      <a:dk1>
        <a:srgbClr val="FAFDF4"/>
      </a:dk1>
      <a:lt1>
        <a:srgbClr val="FFFFFF"/>
      </a:lt1>
      <a:dk2>
        <a:srgbClr val="2B842D"/>
      </a:dk2>
      <a:lt2>
        <a:srgbClr val="8CBBA2"/>
      </a:lt2>
      <a:accent1>
        <a:srgbClr val="FAFDF4"/>
      </a:accent1>
      <a:accent2>
        <a:srgbClr val="0C3821"/>
      </a:accent2>
      <a:accent3>
        <a:srgbClr val="73A88C"/>
      </a:accent3>
      <a:accent4>
        <a:srgbClr val="8CBBA2"/>
      </a:accent4>
      <a:accent5>
        <a:srgbClr val="538169"/>
      </a:accent5>
      <a:accent6>
        <a:srgbClr val="CEE283"/>
      </a:accent6>
      <a:hlink>
        <a:srgbClr val="0C38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Macintosh PowerPoint</Application>
  <PresentationFormat>On-screen Show (16:9)</PresentationFormat>
  <Paragraphs>87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Helvetica Regular</vt:lpstr>
      <vt:lpstr>Oxygen</vt:lpstr>
      <vt:lpstr>Lobster Two</vt:lpstr>
      <vt:lpstr>Arial</vt:lpstr>
      <vt:lpstr>Wingdings</vt:lpstr>
      <vt:lpstr>Arial Bold</vt:lpstr>
      <vt:lpstr>Times New Roman</vt:lpstr>
      <vt:lpstr>Arial Regular</vt:lpstr>
      <vt:lpstr>Teaching Methods Thesis by Slidesgo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984,300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Yao Lu_x000d_2022-Oct-03</dc:title>
  <dc:creator/>
  <cp:lastModifiedBy>Bridget O'Brien</cp:lastModifiedBy>
  <cp:revision>25</cp:revision>
  <dcterms:created xsi:type="dcterms:W3CDTF">2022-10-03T12:10:45Z</dcterms:created>
  <dcterms:modified xsi:type="dcterms:W3CDTF">2022-10-06T19:19:16Z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1033-3.1.4.5932</vt:lpwstr>
  </property>
</Properties>
</file>