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2"/>
  </p:notesMasterIdLst>
  <p:sldIdLst>
    <p:sldId id="256" r:id="rId2"/>
    <p:sldId id="272" r:id="rId3"/>
    <p:sldId id="271" r:id="rId4"/>
    <p:sldId id="275" r:id="rId5"/>
    <p:sldId id="276" r:id="rId6"/>
    <p:sldId id="285" r:id="rId7"/>
    <p:sldId id="282" r:id="rId8"/>
    <p:sldId id="284" r:id="rId9"/>
    <p:sldId id="288" r:id="rId10"/>
    <p:sldId id="28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5046" autoAdjust="0"/>
  </p:normalViewPr>
  <p:slideViewPr>
    <p:cSldViewPr snapToGrid="0">
      <p:cViewPr varScale="1">
        <p:scale>
          <a:sx n="106" d="100"/>
          <a:sy n="106" d="100"/>
        </p:scale>
        <p:origin x="1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BE8B3-6EAB-4C33-B932-C2128F33E384}" type="datetimeFigureOut">
              <a:rPr lang="en-CA" smtClean="0"/>
              <a:t>2022-10-06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F9470-82F4-49A3-91D5-B12CE66519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13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https://elizabethmcd.github.io/R-amplicons/img/paired_end.png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F9470-82F4-49A3-91D5-B12CE66519B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312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F2AD5C-4084-40DB-BB7C-388801040EF9}" type="datetime1">
              <a:rPr lang="en-CA" smtClean="0"/>
              <a:t>2022-10-06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08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0469-4E85-4815-B7BD-8FCBDC03BB87}" type="datetime1">
              <a:rPr lang="en-CA" smtClean="0"/>
              <a:t>2022-10-06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50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AA36-79D7-493C-892F-BB7B07365069}" type="datetime1">
              <a:rPr lang="en-CA" smtClean="0"/>
              <a:t>2022-10-06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276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6969-3642-4475-AD86-B9B88C323795}" type="datetime1">
              <a:rPr lang="en-CA" smtClean="0"/>
              <a:t>2022-10-06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65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96E7-9169-4D77-8941-B8FE509832CB}" type="datetime1">
              <a:rPr lang="en-CA" smtClean="0"/>
              <a:t>2022-10-06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38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2201-7253-4270-86FD-C75E2A95E9C8}" type="datetime1">
              <a:rPr lang="en-CA" smtClean="0"/>
              <a:t>2022-10-06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585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ABB2-ED18-4F99-A26B-083915D6B96A}" type="datetime1">
              <a:rPr lang="en-CA" smtClean="0"/>
              <a:t>2022-10-06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456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2E6F-3E57-4E8D-A40C-D24FA329156C}" type="datetime1">
              <a:rPr lang="en-CA" smtClean="0"/>
              <a:t>2022-10-06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091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E35F-A633-41D4-A2A2-F7D34230C598}" type="datetime1">
              <a:rPr lang="en-CA" smtClean="0"/>
              <a:t>2022-10-06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618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60E0-526C-4216-8B32-5812E56216AA}" type="datetime1">
              <a:rPr lang="en-CA" smtClean="0"/>
              <a:t>2022-10-06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166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F10D-C365-4D24-9086-6B742DE674E1}" type="datetime1">
              <a:rPr lang="en-CA" smtClean="0"/>
              <a:t>2022-10-06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463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4EF5D04-3FB5-49F0-B3E6-635DDE993F3F}" type="datetime1">
              <a:rPr lang="en-CA" smtClean="0"/>
              <a:t>2022-10-06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286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E508-493D-4ED1-90AB-C24AEF0DD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639095"/>
            <a:ext cx="7475220" cy="2926080"/>
          </a:xfrm>
        </p:spPr>
        <p:txBody>
          <a:bodyPr/>
          <a:lstStyle/>
          <a:p>
            <a:r>
              <a:rPr lang="en-CA" cap="none" dirty="0"/>
              <a:t>DADA2 (Divisive Amplicon Denoising Algorithm 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4DF13-860D-4338-AC5B-52566A03D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8" y="4068661"/>
            <a:ext cx="6575895" cy="2231471"/>
          </a:xfrm>
        </p:spPr>
        <p:txBody>
          <a:bodyPr>
            <a:normAutofit/>
          </a:bodyPr>
          <a:lstStyle/>
          <a:p>
            <a:r>
              <a:rPr lang="en-CA" dirty="0"/>
              <a:t>Esteban Góngora</a:t>
            </a:r>
          </a:p>
          <a:p>
            <a:r>
              <a:rPr lang="en-CA" dirty="0"/>
              <a:t>PhD Candidate in Microbiology</a:t>
            </a:r>
          </a:p>
          <a:p>
            <a:r>
              <a:rPr lang="en-CA" dirty="0"/>
              <a:t>Department of Natural Resource Sciences, McGill University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Theory of Microbiome Analysis Workshop</a:t>
            </a:r>
          </a:p>
          <a:p>
            <a:r>
              <a:rPr lang="en-US" dirty="0"/>
              <a:t>October 3, 2022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472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0082-AF34-4239-85FB-70A997E4A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360727"/>
            <a:ext cx="7406640" cy="822121"/>
          </a:xfrm>
        </p:spPr>
        <p:txBody>
          <a:bodyPr/>
          <a:lstStyle/>
          <a:p>
            <a:pPr algn="ctr"/>
            <a:r>
              <a:rPr lang="en-CA" dirty="0"/>
              <a:t>Acknowledgement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434F40-D95D-4FE1-B685-EF116B06F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9" t="11716" r="13268" b="25776"/>
          <a:stretch/>
        </p:blipFill>
        <p:spPr>
          <a:xfrm>
            <a:off x="1162526" y="1155663"/>
            <a:ext cx="6796087" cy="3215002"/>
          </a:xfrm>
          <a:prstGeom prst="rect">
            <a:avLst/>
          </a:prstGeom>
        </p:spPr>
      </p:pic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1DD40E40-A6A4-45C3-9013-FC9C8796F5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10197" r="9547" b="10171"/>
          <a:stretch/>
        </p:blipFill>
        <p:spPr>
          <a:xfrm>
            <a:off x="3494014" y="4416961"/>
            <a:ext cx="2155971" cy="2132790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662ADA0-4275-48DF-8AA1-A7AF29F8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879" y="6184625"/>
            <a:ext cx="516994" cy="365125"/>
          </a:xfrm>
        </p:spPr>
        <p:txBody>
          <a:bodyPr/>
          <a:lstStyle/>
          <a:p>
            <a:pPr algn="ctr"/>
            <a:fld id="{F4870246-6794-4A2D-B8BD-8BDC64761EF0}" type="slidenum">
              <a:rPr lang="en-CA" sz="2400" smtClean="0"/>
              <a:pPr algn="ctr"/>
              <a:t>10</a:t>
            </a:fld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5867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357A27D-FBA0-4FED-A59F-3B608571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879" y="6184625"/>
            <a:ext cx="516994" cy="365125"/>
          </a:xfrm>
        </p:spPr>
        <p:txBody>
          <a:bodyPr/>
          <a:lstStyle/>
          <a:p>
            <a:pPr algn="ctr"/>
            <a:fld id="{F4870246-6794-4A2D-B8BD-8BDC64761EF0}" type="slidenum">
              <a:rPr lang="en-CA" sz="2400" smtClean="0"/>
              <a:pPr algn="ctr"/>
              <a:t>2</a:t>
            </a:fld>
            <a:endParaRPr lang="en-CA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C6BE2-11A4-4E1A-ADF9-576787161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0" t="8123" r="13211" b="5270"/>
          <a:stretch/>
        </p:blipFill>
        <p:spPr>
          <a:xfrm>
            <a:off x="431497" y="728008"/>
            <a:ext cx="8281006" cy="540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8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7715-D60F-41EF-BA98-9394DF02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366319"/>
            <a:ext cx="7406640" cy="1143699"/>
          </a:xfrm>
        </p:spPr>
        <p:txBody>
          <a:bodyPr/>
          <a:lstStyle/>
          <a:p>
            <a:pPr algn="ctr"/>
            <a:r>
              <a:rPr lang="en-CA" dirty="0"/>
              <a:t>How does DADA2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3AD1A-6C70-4C5B-99B9-CFAEFBD60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1551963"/>
            <a:ext cx="7404653" cy="2801923"/>
          </a:xfrm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n-CA" dirty="0"/>
              <a:t>1. Filtering</a:t>
            </a:r>
          </a:p>
          <a:p>
            <a:pPr marL="34290" indent="0" algn="ctr">
              <a:buNone/>
            </a:pPr>
            <a:r>
              <a:rPr lang="en-CA" dirty="0"/>
              <a:t>2. Learn errors</a:t>
            </a:r>
          </a:p>
          <a:p>
            <a:pPr marL="34290" indent="0" algn="ctr">
              <a:buNone/>
            </a:pPr>
            <a:r>
              <a:rPr lang="en-CA" dirty="0"/>
              <a:t>3. Dereplication</a:t>
            </a:r>
          </a:p>
          <a:p>
            <a:pPr marL="34290" indent="0" algn="ctr">
              <a:buNone/>
            </a:pPr>
            <a:r>
              <a:rPr lang="en-CA" dirty="0"/>
              <a:t>4. Denoising</a:t>
            </a:r>
          </a:p>
          <a:p>
            <a:pPr marL="34290" indent="0" algn="ctr">
              <a:buNone/>
            </a:pPr>
            <a:r>
              <a:rPr lang="en-CA" dirty="0"/>
              <a:t>5. Paired end merging</a:t>
            </a:r>
          </a:p>
          <a:p>
            <a:pPr marL="34290" indent="0" algn="ctr">
              <a:buNone/>
            </a:pPr>
            <a:r>
              <a:rPr lang="en-CA" dirty="0"/>
              <a:t>6. Chimera removal</a:t>
            </a:r>
          </a:p>
          <a:p>
            <a:pPr marL="34290" indent="0" algn="ctr">
              <a:buNone/>
            </a:pPr>
            <a:r>
              <a:rPr lang="en-CA" dirty="0"/>
              <a:t>7. Assign taxonomy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36AAA7C-8A3F-488D-81ED-C25A6E8B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879" y="6184625"/>
            <a:ext cx="516994" cy="365125"/>
          </a:xfrm>
        </p:spPr>
        <p:txBody>
          <a:bodyPr/>
          <a:lstStyle/>
          <a:p>
            <a:pPr algn="ctr"/>
            <a:fld id="{F4870246-6794-4A2D-B8BD-8BDC64761EF0}" type="slidenum">
              <a:rPr lang="en-CA" sz="2400" smtClean="0"/>
              <a:pPr algn="ctr"/>
              <a:t>3</a:t>
            </a:fld>
            <a:endParaRPr lang="en-CA" sz="2400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46D8011-89AE-423F-B324-AB2B82979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18" y="4635312"/>
            <a:ext cx="5386363" cy="17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7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2581-01CD-400A-8E08-DE5BECBA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79" y="406592"/>
            <a:ext cx="7406640" cy="836640"/>
          </a:xfrm>
        </p:spPr>
        <p:txBody>
          <a:bodyPr/>
          <a:lstStyle/>
          <a:p>
            <a:pPr algn="ctr"/>
            <a:r>
              <a:rPr lang="en-CA" dirty="0"/>
              <a:t>2. Learn errors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C2727A-A050-430B-B1E9-C11C6E5A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879" y="6184625"/>
            <a:ext cx="516994" cy="365125"/>
          </a:xfrm>
        </p:spPr>
        <p:txBody>
          <a:bodyPr/>
          <a:lstStyle/>
          <a:p>
            <a:pPr algn="ctr"/>
            <a:fld id="{F4870246-6794-4A2D-B8BD-8BDC64761EF0}" type="slidenum">
              <a:rPr lang="en-CA" sz="2400" smtClean="0"/>
              <a:pPr algn="ctr"/>
              <a:t>4</a:t>
            </a:fld>
            <a:endParaRPr lang="en-CA" sz="2400" dirty="0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220C8728-E298-4AA0-BAAB-CC424D309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7" y="2393401"/>
            <a:ext cx="5922627" cy="4230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FC3C6B-2446-4DDB-82E1-F4FF1DE9B59A}"/>
                  </a:ext>
                </a:extLst>
              </p:cNvPr>
              <p:cNvSpPr txBox="1"/>
              <p:nvPr/>
            </p:nvSpPr>
            <p:spPr>
              <a:xfrm>
                <a:off x="2953679" y="1290550"/>
                <a:ext cx="3236639" cy="865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FC3C6B-2446-4DDB-82E1-F4FF1DE9B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679" y="1290550"/>
                <a:ext cx="3236639" cy="865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A0ADB6-6D3B-401A-A508-078EDD936910}"/>
              </a:ext>
            </a:extLst>
          </p:cNvPr>
          <p:cNvCxnSpPr/>
          <p:nvPr/>
        </p:nvCxnSpPr>
        <p:spPr>
          <a:xfrm>
            <a:off x="6669248" y="4606918"/>
            <a:ext cx="4613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E7CA78E-0A39-4521-8163-93C3F792C482}"/>
              </a:ext>
            </a:extLst>
          </p:cNvPr>
          <p:cNvSpPr txBox="1"/>
          <p:nvPr/>
        </p:nvSpPr>
        <p:spPr>
          <a:xfrm>
            <a:off x="7214532" y="4032464"/>
            <a:ext cx="1733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Expected error rate based on quality score (Q) definition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3A6C9D-B680-4367-89C2-8444FD36B068}"/>
              </a:ext>
            </a:extLst>
          </p:cNvPr>
          <p:cNvCxnSpPr/>
          <p:nvPr/>
        </p:nvCxnSpPr>
        <p:spPr>
          <a:xfrm>
            <a:off x="6669247" y="3575071"/>
            <a:ext cx="4613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C0E0649-B9C4-48D6-9DAE-F8B04D4EC037}"/>
              </a:ext>
            </a:extLst>
          </p:cNvPr>
          <p:cNvSpPr txBox="1"/>
          <p:nvPr/>
        </p:nvSpPr>
        <p:spPr>
          <a:xfrm>
            <a:off x="7214532" y="3238569"/>
            <a:ext cx="1733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Inferred error model</a:t>
            </a:r>
          </a:p>
        </p:txBody>
      </p:sp>
    </p:spTree>
    <p:extLst>
      <p:ext uri="{BB962C8B-B14F-4D97-AF65-F5344CB8AC3E}">
        <p14:creationId xmlns:p14="http://schemas.microsoft.com/office/powerpoint/2010/main" val="367205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167">
            <a:extLst>
              <a:ext uri="{FF2B5EF4-FFF2-40B4-BE49-F238E27FC236}">
                <a16:creationId xmlns:a16="http://schemas.microsoft.com/office/drawing/2014/main" id="{75DC59B7-380F-4068-BBB7-1D3A41759F25}"/>
              </a:ext>
            </a:extLst>
          </p:cNvPr>
          <p:cNvSpPr txBox="1"/>
          <p:nvPr/>
        </p:nvSpPr>
        <p:spPr>
          <a:xfrm>
            <a:off x="1450705" y="5801603"/>
            <a:ext cx="609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So we recruit the “error” with the lowest </a:t>
            </a:r>
            <a:r>
              <a:rPr lang="en-CA" dirty="0" err="1"/>
              <a:t>p</a:t>
            </a:r>
            <a:r>
              <a:rPr lang="en-CA" baseline="-25000" dirty="0" err="1"/>
              <a:t>A</a:t>
            </a:r>
            <a:r>
              <a:rPr lang="en-CA" dirty="0"/>
              <a:t> as a real sequence and recalculate the model again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062B66C-3E49-4B96-874C-31EB2CA401BF}"/>
              </a:ext>
            </a:extLst>
          </p:cNvPr>
          <p:cNvSpPr txBox="1"/>
          <p:nvPr/>
        </p:nvSpPr>
        <p:spPr>
          <a:xfrm>
            <a:off x="2072979" y="5807964"/>
            <a:ext cx="509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We first assume that there is a single real sequence and many errors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D9773337-3AB3-45A2-89B5-286A579B53FA}"/>
              </a:ext>
            </a:extLst>
          </p:cNvPr>
          <p:cNvSpPr txBox="1"/>
          <p:nvPr/>
        </p:nvSpPr>
        <p:spPr>
          <a:xfrm>
            <a:off x="1557511" y="5814325"/>
            <a:ext cx="600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And then we estimate the error model under this assumption to calculate the </a:t>
            </a:r>
            <a:r>
              <a:rPr lang="en-CA" dirty="0" err="1"/>
              <a:t>p</a:t>
            </a:r>
            <a:r>
              <a:rPr lang="en-CA" baseline="-25000" dirty="0" err="1"/>
              <a:t>A</a:t>
            </a:r>
            <a:r>
              <a:rPr lang="en-CA" dirty="0"/>
              <a:t> for every sequence</a:t>
            </a:r>
            <a:endParaRPr lang="en-CA" baseline="-25000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24014C3-9B60-431E-8016-05944AE52D9C}"/>
              </a:ext>
            </a:extLst>
          </p:cNvPr>
          <p:cNvSpPr txBox="1"/>
          <p:nvPr/>
        </p:nvSpPr>
        <p:spPr>
          <a:xfrm>
            <a:off x="843294" y="5800972"/>
            <a:ext cx="730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If any of the “error” sequences has a Bonferroni corrected </a:t>
            </a:r>
            <a:r>
              <a:rPr lang="en-CA" dirty="0" err="1"/>
              <a:t>p</a:t>
            </a:r>
            <a:r>
              <a:rPr lang="en-CA" baseline="-25000" dirty="0" err="1"/>
              <a:t>A</a:t>
            </a:r>
            <a:r>
              <a:rPr lang="en-CA" dirty="0"/>
              <a:t> lower than the </a:t>
            </a:r>
            <a:r>
              <a:rPr lang="en-CA" dirty="0">
                <a:latin typeface="Courier"/>
              </a:rPr>
              <a:t>OMEGA_A</a:t>
            </a:r>
            <a:r>
              <a:rPr lang="en-CA" dirty="0"/>
              <a:t> parameter (1 × 10</a:t>
            </a:r>
            <a:r>
              <a:rPr lang="en-CA" baseline="30000" dirty="0"/>
              <a:t>-40</a:t>
            </a:r>
            <a:r>
              <a:rPr lang="en-CA" dirty="0"/>
              <a:t> by default), a new real sequence is recruited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814F6D10-28E4-4F96-BC62-9F5D3E15188A}"/>
              </a:ext>
            </a:extLst>
          </p:cNvPr>
          <p:cNvSpPr txBox="1"/>
          <p:nvPr/>
        </p:nvSpPr>
        <p:spPr>
          <a:xfrm>
            <a:off x="795618" y="5800971"/>
            <a:ext cx="730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We continue this process until all real sequences converge under </a:t>
            </a:r>
            <a:r>
              <a:rPr lang="en-CA" dirty="0">
                <a:latin typeface="Courier"/>
              </a:rPr>
              <a:t>OMEGA_A</a:t>
            </a:r>
            <a:r>
              <a:rPr lang="en-CA" dirty="0"/>
              <a:t> and only errors that are plausible are left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52581-01CD-400A-8E08-DE5BECBA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405" y="402673"/>
            <a:ext cx="7406640" cy="836640"/>
          </a:xfrm>
        </p:spPr>
        <p:txBody>
          <a:bodyPr/>
          <a:lstStyle/>
          <a:p>
            <a:pPr algn="ctr"/>
            <a:r>
              <a:rPr lang="en-CA" dirty="0"/>
              <a:t>4. Denoising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84294A-B78B-45A9-B0A7-C96976C184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9813" y="1239313"/>
                <a:ext cx="7944374" cy="1626352"/>
              </a:xfrm>
            </p:spPr>
            <p:txBody>
              <a:bodyPr>
                <a:normAutofit/>
              </a:bodyPr>
              <a:lstStyle/>
              <a:p>
                <a:pPr marL="34290" indent="0" algn="ctr">
                  <a:buNone/>
                </a:pPr>
                <a:r>
                  <a:rPr lang="en-CA" sz="1900" dirty="0"/>
                  <a:t>Core DADA2 algorithm</a:t>
                </a:r>
              </a:p>
              <a:p>
                <a:pPr marL="34290" indent="0">
                  <a:buNone/>
                </a:pPr>
                <a:endParaRPr lang="en-CA" sz="1900" dirty="0"/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9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sz="19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CA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19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CA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CA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CA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𝑝𝑜𝑖𝑠</m:t>
                              </m:r>
                            </m:sub>
                          </m:sSub>
                          <m:r>
                            <a:rPr lang="en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CA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CA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CA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r>
                            <a:rPr lang="en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,0)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CA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CA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CA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CA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𝑝𝑜𝑖𝑠</m:t>
                              </m:r>
                            </m:sub>
                          </m:sSub>
                          <m:r>
                            <a:rPr lang="en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CA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CA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CA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r>
                            <a:rPr lang="en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A" sz="1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84294A-B78B-45A9-B0A7-C96976C184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9813" y="1239313"/>
                <a:ext cx="7944374" cy="1626352"/>
              </a:xfrm>
              <a:blipFill>
                <a:blip r:embed="rId2"/>
                <a:stretch>
                  <a:fillRect t="-37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C2727A-A050-430B-B1E9-C11C6E5A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879" y="6184625"/>
            <a:ext cx="516994" cy="365125"/>
          </a:xfrm>
        </p:spPr>
        <p:txBody>
          <a:bodyPr/>
          <a:lstStyle/>
          <a:p>
            <a:pPr algn="ctr"/>
            <a:fld id="{F4870246-6794-4A2D-B8BD-8BDC64761EF0}" type="slidenum">
              <a:rPr lang="en-CA" sz="2400" smtClean="0"/>
              <a:pPr algn="ctr"/>
              <a:t>5</a:t>
            </a:fld>
            <a:endParaRPr lang="en-CA" sz="2400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E23C97E-1AE4-4B4C-B0F5-8CC2A76753EE}"/>
              </a:ext>
            </a:extLst>
          </p:cNvPr>
          <p:cNvGrpSpPr/>
          <p:nvPr/>
        </p:nvGrpSpPr>
        <p:grpSpPr>
          <a:xfrm>
            <a:off x="857250" y="3361929"/>
            <a:ext cx="2417693" cy="2014037"/>
            <a:chOff x="857250" y="3361929"/>
            <a:chExt cx="2417693" cy="201403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9E78C2A-325D-4796-AF38-B2A3F0E2D0B1}"/>
                </a:ext>
              </a:extLst>
            </p:cNvPr>
            <p:cNvSpPr/>
            <p:nvPr/>
          </p:nvSpPr>
          <p:spPr>
            <a:xfrm>
              <a:off x="1080259" y="4230248"/>
              <a:ext cx="830510" cy="8389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742B827-6E50-4661-BB51-6FB2A422B7F5}"/>
                </a:ext>
              </a:extLst>
            </p:cNvPr>
            <p:cNvSpPr/>
            <p:nvPr/>
          </p:nvSpPr>
          <p:spPr>
            <a:xfrm>
              <a:off x="2827442" y="3454267"/>
              <a:ext cx="347681" cy="3347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9E4A05B-C8CB-4B94-8921-7411566456ED}"/>
                </a:ext>
              </a:extLst>
            </p:cNvPr>
            <p:cNvSpPr/>
            <p:nvPr/>
          </p:nvSpPr>
          <p:spPr>
            <a:xfrm>
              <a:off x="2504619" y="3888747"/>
              <a:ext cx="516993" cy="5229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33FEB7-DC23-4995-A4B2-BB60D98A5656}"/>
                </a:ext>
              </a:extLst>
            </p:cNvPr>
            <p:cNvSpPr/>
            <p:nvPr/>
          </p:nvSpPr>
          <p:spPr>
            <a:xfrm>
              <a:off x="1531516" y="3623176"/>
              <a:ext cx="122339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BB6A8E9-7D25-479B-A423-307E3EEE65CC}"/>
                </a:ext>
              </a:extLst>
            </p:cNvPr>
            <p:cNvSpPr/>
            <p:nvPr/>
          </p:nvSpPr>
          <p:spPr>
            <a:xfrm>
              <a:off x="1602823" y="5125068"/>
              <a:ext cx="102065" cy="97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AE5DB73-3DAB-4140-8DCA-5DD01BD8C299}"/>
                </a:ext>
              </a:extLst>
            </p:cNvPr>
            <p:cNvSpPr/>
            <p:nvPr/>
          </p:nvSpPr>
          <p:spPr>
            <a:xfrm>
              <a:off x="857250" y="4428815"/>
              <a:ext cx="122339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5163D8-E228-49A6-8538-8AAE80D1F93B}"/>
                </a:ext>
              </a:extLst>
            </p:cNvPr>
            <p:cNvSpPr/>
            <p:nvPr/>
          </p:nvSpPr>
          <p:spPr>
            <a:xfrm>
              <a:off x="1312878" y="3977180"/>
              <a:ext cx="122339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D6C1C1C-2E46-4E6D-9804-2A66C24DF088}"/>
                </a:ext>
              </a:extLst>
            </p:cNvPr>
            <p:cNvSpPr/>
            <p:nvPr/>
          </p:nvSpPr>
          <p:spPr>
            <a:xfrm>
              <a:off x="1919883" y="4347402"/>
              <a:ext cx="102065" cy="97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EBD924-3EA4-4267-8F3E-89CACAEF6426}"/>
                </a:ext>
              </a:extLst>
            </p:cNvPr>
            <p:cNvSpPr/>
            <p:nvPr/>
          </p:nvSpPr>
          <p:spPr>
            <a:xfrm>
              <a:off x="1906574" y="4149796"/>
              <a:ext cx="102065" cy="97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20E2D7-DDD8-4F08-9E62-6FC19C42373E}"/>
                </a:ext>
              </a:extLst>
            </p:cNvPr>
            <p:cNvSpPr/>
            <p:nvPr/>
          </p:nvSpPr>
          <p:spPr>
            <a:xfrm>
              <a:off x="2460860" y="3841558"/>
              <a:ext cx="82035" cy="857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79A691-F470-4924-BF40-DA623FA55DE5}"/>
                </a:ext>
              </a:extLst>
            </p:cNvPr>
            <p:cNvSpPr/>
            <p:nvPr/>
          </p:nvSpPr>
          <p:spPr>
            <a:xfrm>
              <a:off x="2360267" y="4247668"/>
              <a:ext cx="122339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7DD79A-0804-4EF2-A863-CD3D479BB8AB}"/>
                </a:ext>
              </a:extLst>
            </p:cNvPr>
            <p:cNvSpPr/>
            <p:nvPr/>
          </p:nvSpPr>
          <p:spPr>
            <a:xfrm>
              <a:off x="3082219" y="3914262"/>
              <a:ext cx="122339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5FD18ED-4368-46B6-BB97-892E3FEF3A58}"/>
                </a:ext>
              </a:extLst>
            </p:cNvPr>
            <p:cNvSpPr/>
            <p:nvPr/>
          </p:nvSpPr>
          <p:spPr>
            <a:xfrm>
              <a:off x="2021947" y="3361929"/>
              <a:ext cx="102065" cy="102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53EC0C-803B-47ED-B2D9-5AA86852E788}"/>
                </a:ext>
              </a:extLst>
            </p:cNvPr>
            <p:cNvSpPr/>
            <p:nvPr/>
          </p:nvSpPr>
          <p:spPr>
            <a:xfrm>
              <a:off x="869405" y="4649698"/>
              <a:ext cx="122339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1BE4A3B-B677-4EF2-9001-3F1E87138FD5}"/>
                </a:ext>
              </a:extLst>
            </p:cNvPr>
            <p:cNvSpPr/>
            <p:nvPr/>
          </p:nvSpPr>
          <p:spPr>
            <a:xfrm>
              <a:off x="1016569" y="4100924"/>
              <a:ext cx="122339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3D44AA8-DF50-49B8-A271-F065FDB79C24}"/>
                </a:ext>
              </a:extLst>
            </p:cNvPr>
            <p:cNvSpPr/>
            <p:nvPr/>
          </p:nvSpPr>
          <p:spPr>
            <a:xfrm>
              <a:off x="1631475" y="4133018"/>
              <a:ext cx="102065" cy="97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578028E-5737-4B36-B603-698F70636387}"/>
                </a:ext>
              </a:extLst>
            </p:cNvPr>
            <p:cNvSpPr/>
            <p:nvPr/>
          </p:nvSpPr>
          <p:spPr>
            <a:xfrm>
              <a:off x="1740891" y="4003052"/>
              <a:ext cx="102065" cy="97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4AEA12F-15B0-45D8-A691-6B0E9CC6AF1D}"/>
                </a:ext>
              </a:extLst>
            </p:cNvPr>
            <p:cNvSpPr/>
            <p:nvPr/>
          </p:nvSpPr>
          <p:spPr>
            <a:xfrm>
              <a:off x="1970915" y="4724700"/>
              <a:ext cx="102065" cy="97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3A3E0FF-898E-4500-A642-3211B0EC3CFE}"/>
                </a:ext>
              </a:extLst>
            </p:cNvPr>
            <p:cNvSpPr/>
            <p:nvPr/>
          </p:nvSpPr>
          <p:spPr>
            <a:xfrm>
              <a:off x="1815360" y="5278094"/>
              <a:ext cx="102065" cy="97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FDB44AC-1285-46A4-9A85-8E14254CC82B}"/>
                </a:ext>
              </a:extLst>
            </p:cNvPr>
            <p:cNvSpPr/>
            <p:nvPr/>
          </p:nvSpPr>
          <p:spPr>
            <a:xfrm>
              <a:off x="1133314" y="5056499"/>
              <a:ext cx="102065" cy="97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9C742C4-5FC8-4131-AACF-0F82FD941A17}"/>
                </a:ext>
              </a:extLst>
            </p:cNvPr>
            <p:cNvSpPr/>
            <p:nvPr/>
          </p:nvSpPr>
          <p:spPr>
            <a:xfrm>
              <a:off x="1563892" y="3954116"/>
              <a:ext cx="102065" cy="97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D536D62-D462-4212-9813-EF441F160482}"/>
                </a:ext>
              </a:extLst>
            </p:cNvPr>
            <p:cNvSpPr/>
            <p:nvPr/>
          </p:nvSpPr>
          <p:spPr>
            <a:xfrm>
              <a:off x="979589" y="5214237"/>
              <a:ext cx="102065" cy="97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B8574B6-D658-49A3-B15A-6AC46736768A}"/>
                </a:ext>
              </a:extLst>
            </p:cNvPr>
            <p:cNvSpPr/>
            <p:nvPr/>
          </p:nvSpPr>
          <p:spPr>
            <a:xfrm>
              <a:off x="2598745" y="3739317"/>
              <a:ext cx="122339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E1E70D9-2029-4B57-81E9-4A866969EF1A}"/>
                </a:ext>
              </a:extLst>
            </p:cNvPr>
            <p:cNvSpPr/>
            <p:nvPr/>
          </p:nvSpPr>
          <p:spPr>
            <a:xfrm>
              <a:off x="3060516" y="4194535"/>
              <a:ext cx="122339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F2DB862-78DB-43E7-A7A9-5FC7284E23B5}"/>
                </a:ext>
              </a:extLst>
            </p:cNvPr>
            <p:cNvSpPr/>
            <p:nvPr/>
          </p:nvSpPr>
          <p:spPr>
            <a:xfrm>
              <a:off x="2832701" y="4411718"/>
              <a:ext cx="122339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31B7D8F-9082-48CB-8A39-8DD33CAD0C72}"/>
                </a:ext>
              </a:extLst>
            </p:cNvPr>
            <p:cNvSpPr/>
            <p:nvPr/>
          </p:nvSpPr>
          <p:spPr>
            <a:xfrm>
              <a:off x="3093088" y="4468898"/>
              <a:ext cx="82035" cy="857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BBC7F6F-A8E1-4D8C-A056-692A120B50F7}"/>
                </a:ext>
              </a:extLst>
            </p:cNvPr>
            <p:cNvSpPr/>
            <p:nvPr/>
          </p:nvSpPr>
          <p:spPr>
            <a:xfrm>
              <a:off x="2557727" y="4468898"/>
              <a:ext cx="82035" cy="857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0EAB4F-41EE-42B3-802B-B486A8102A2D}"/>
                </a:ext>
              </a:extLst>
            </p:cNvPr>
            <p:cNvSpPr/>
            <p:nvPr/>
          </p:nvSpPr>
          <p:spPr>
            <a:xfrm>
              <a:off x="2980594" y="4624585"/>
              <a:ext cx="82035" cy="857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2D76B9-04A3-4A3E-A798-2DEF384FECB9}"/>
                </a:ext>
              </a:extLst>
            </p:cNvPr>
            <p:cNvSpPr txBox="1"/>
            <p:nvPr/>
          </p:nvSpPr>
          <p:spPr>
            <a:xfrm>
              <a:off x="1235379" y="4446549"/>
              <a:ext cx="54732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E181A58-E43F-436C-A2AE-62414AC89B86}"/>
                </a:ext>
              </a:extLst>
            </p:cNvPr>
            <p:cNvSpPr txBox="1"/>
            <p:nvPr/>
          </p:nvSpPr>
          <p:spPr>
            <a:xfrm>
              <a:off x="2497151" y="3942649"/>
              <a:ext cx="54732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923420A-B93A-4C1D-99A0-2EA362DAA408}"/>
                </a:ext>
              </a:extLst>
            </p:cNvPr>
            <p:cNvSpPr txBox="1"/>
            <p:nvPr/>
          </p:nvSpPr>
          <p:spPr>
            <a:xfrm>
              <a:off x="2727620" y="3399866"/>
              <a:ext cx="54732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aphicFrame>
        <p:nvGraphicFramePr>
          <p:cNvPr id="100" name="Table 100">
            <a:extLst>
              <a:ext uri="{FF2B5EF4-FFF2-40B4-BE49-F238E27FC236}">
                <a16:creationId xmlns:a16="http://schemas.microsoft.com/office/drawing/2014/main" id="{A6EED7C0-D604-46C5-9592-1395E7011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449313"/>
              </p:ext>
            </p:extLst>
          </p:nvPr>
        </p:nvGraphicFramePr>
        <p:xfrm>
          <a:off x="5334886" y="3464753"/>
          <a:ext cx="32645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906">
                  <a:extLst>
                    <a:ext uri="{9D8B030D-6E8A-4147-A177-3AD203B41FA5}">
                      <a16:colId xmlns:a16="http://schemas.microsoft.com/office/drawing/2014/main" val="1686750784"/>
                    </a:ext>
                  </a:extLst>
                </a:gridCol>
                <a:gridCol w="652906">
                  <a:extLst>
                    <a:ext uri="{9D8B030D-6E8A-4147-A177-3AD203B41FA5}">
                      <a16:colId xmlns:a16="http://schemas.microsoft.com/office/drawing/2014/main" val="2640217070"/>
                    </a:ext>
                  </a:extLst>
                </a:gridCol>
                <a:gridCol w="652906">
                  <a:extLst>
                    <a:ext uri="{9D8B030D-6E8A-4147-A177-3AD203B41FA5}">
                      <a16:colId xmlns:a16="http://schemas.microsoft.com/office/drawing/2014/main" val="2762535336"/>
                    </a:ext>
                  </a:extLst>
                </a:gridCol>
                <a:gridCol w="652906">
                  <a:extLst>
                    <a:ext uri="{9D8B030D-6E8A-4147-A177-3AD203B41FA5}">
                      <a16:colId xmlns:a16="http://schemas.microsoft.com/office/drawing/2014/main" val="456119022"/>
                    </a:ext>
                  </a:extLst>
                </a:gridCol>
                <a:gridCol w="652906">
                  <a:extLst>
                    <a:ext uri="{9D8B030D-6E8A-4147-A177-3AD203B41FA5}">
                      <a16:colId xmlns:a16="http://schemas.microsoft.com/office/drawing/2014/main" val="569387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111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-2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3661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-2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309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-2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2338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591667"/>
                  </a:ext>
                </a:extLst>
              </a:tr>
            </a:tbl>
          </a:graphicData>
        </a:graphic>
      </p:graphicFrame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9170D97-BDCD-4A75-B70A-3F5D98C44BA2}"/>
              </a:ext>
            </a:extLst>
          </p:cNvPr>
          <p:cNvGrpSpPr/>
          <p:nvPr/>
        </p:nvGrpSpPr>
        <p:grpSpPr>
          <a:xfrm>
            <a:off x="861016" y="3365550"/>
            <a:ext cx="2417693" cy="2014037"/>
            <a:chOff x="1547613" y="3373514"/>
            <a:chExt cx="2417693" cy="2014037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3C459537-9FE0-40C7-973A-F32FCFDB02D8}"/>
                </a:ext>
              </a:extLst>
            </p:cNvPr>
            <p:cNvSpPr/>
            <p:nvPr/>
          </p:nvSpPr>
          <p:spPr>
            <a:xfrm>
              <a:off x="1770622" y="4241833"/>
              <a:ext cx="830510" cy="8389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C1632C0-6FCD-4200-9030-BD34FF9BBD5D}"/>
                </a:ext>
              </a:extLst>
            </p:cNvPr>
            <p:cNvSpPr/>
            <p:nvPr/>
          </p:nvSpPr>
          <p:spPr>
            <a:xfrm>
              <a:off x="3517805" y="3465852"/>
              <a:ext cx="347681" cy="33474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0934DFF-7B50-4FDE-9F52-BB402679FB7B}"/>
                </a:ext>
              </a:extLst>
            </p:cNvPr>
            <p:cNvSpPr/>
            <p:nvPr/>
          </p:nvSpPr>
          <p:spPr>
            <a:xfrm>
              <a:off x="3194982" y="3900332"/>
              <a:ext cx="516993" cy="522971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56A1571D-BF9C-407B-A886-259EAF99B17D}"/>
                </a:ext>
              </a:extLst>
            </p:cNvPr>
            <p:cNvSpPr/>
            <p:nvPr/>
          </p:nvSpPr>
          <p:spPr>
            <a:xfrm>
              <a:off x="2221879" y="3634761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9C69CF27-56DF-4FF4-8DF9-4F088F5C6A39}"/>
                </a:ext>
              </a:extLst>
            </p:cNvPr>
            <p:cNvSpPr/>
            <p:nvPr/>
          </p:nvSpPr>
          <p:spPr>
            <a:xfrm>
              <a:off x="2293186" y="5136653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6BBCACD-9A07-423E-9580-7FC97F552DF8}"/>
                </a:ext>
              </a:extLst>
            </p:cNvPr>
            <p:cNvSpPr/>
            <p:nvPr/>
          </p:nvSpPr>
          <p:spPr>
            <a:xfrm>
              <a:off x="1547613" y="4440400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CE4504D-D723-4802-8244-C4CB201E2750}"/>
                </a:ext>
              </a:extLst>
            </p:cNvPr>
            <p:cNvSpPr/>
            <p:nvPr/>
          </p:nvSpPr>
          <p:spPr>
            <a:xfrm>
              <a:off x="2003241" y="3988765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0579365-B1B6-47E5-94D2-96AF937B21B7}"/>
                </a:ext>
              </a:extLst>
            </p:cNvPr>
            <p:cNvSpPr/>
            <p:nvPr/>
          </p:nvSpPr>
          <p:spPr>
            <a:xfrm>
              <a:off x="2610246" y="4358987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25C6DE7-7FD9-4130-916F-0CBC10B028D1}"/>
                </a:ext>
              </a:extLst>
            </p:cNvPr>
            <p:cNvSpPr/>
            <p:nvPr/>
          </p:nvSpPr>
          <p:spPr>
            <a:xfrm>
              <a:off x="2596937" y="4161381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06F8303-9F04-476A-A687-E9D8D34C0964}"/>
                </a:ext>
              </a:extLst>
            </p:cNvPr>
            <p:cNvSpPr/>
            <p:nvPr/>
          </p:nvSpPr>
          <p:spPr>
            <a:xfrm>
              <a:off x="3151223" y="3853143"/>
              <a:ext cx="82035" cy="8575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467B509E-D3BA-4BC1-8787-C59379A5FA50}"/>
                </a:ext>
              </a:extLst>
            </p:cNvPr>
            <p:cNvSpPr/>
            <p:nvPr/>
          </p:nvSpPr>
          <p:spPr>
            <a:xfrm>
              <a:off x="3050630" y="4259253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583EF9B-C179-45E6-A5D3-8637E308E66D}"/>
                </a:ext>
              </a:extLst>
            </p:cNvPr>
            <p:cNvSpPr/>
            <p:nvPr/>
          </p:nvSpPr>
          <p:spPr>
            <a:xfrm>
              <a:off x="3772582" y="3925847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5A899E8-7BCF-484D-AA99-C93E6C37D620}"/>
                </a:ext>
              </a:extLst>
            </p:cNvPr>
            <p:cNvSpPr/>
            <p:nvPr/>
          </p:nvSpPr>
          <p:spPr>
            <a:xfrm>
              <a:off x="2712310" y="3373514"/>
              <a:ext cx="102065" cy="1028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EC35655-8AF0-43F0-8D83-71385693F6E2}"/>
                </a:ext>
              </a:extLst>
            </p:cNvPr>
            <p:cNvSpPr/>
            <p:nvPr/>
          </p:nvSpPr>
          <p:spPr>
            <a:xfrm>
              <a:off x="1559768" y="4661283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10A2F17-3919-4F7B-AE0D-2FC1A122C618}"/>
                </a:ext>
              </a:extLst>
            </p:cNvPr>
            <p:cNvSpPr/>
            <p:nvPr/>
          </p:nvSpPr>
          <p:spPr>
            <a:xfrm>
              <a:off x="1706932" y="4112509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2EEFBDE-A5B3-49F2-AEEE-261B05D68CD3}"/>
                </a:ext>
              </a:extLst>
            </p:cNvPr>
            <p:cNvSpPr/>
            <p:nvPr/>
          </p:nvSpPr>
          <p:spPr>
            <a:xfrm>
              <a:off x="2321838" y="4144603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095386C2-5AE8-4D12-98A2-FEC5AA91D21D}"/>
                </a:ext>
              </a:extLst>
            </p:cNvPr>
            <p:cNvSpPr/>
            <p:nvPr/>
          </p:nvSpPr>
          <p:spPr>
            <a:xfrm>
              <a:off x="2431254" y="4014637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6141F2C3-CBFB-4022-AF39-5D4CE9DD9E8E}"/>
                </a:ext>
              </a:extLst>
            </p:cNvPr>
            <p:cNvSpPr/>
            <p:nvPr/>
          </p:nvSpPr>
          <p:spPr>
            <a:xfrm>
              <a:off x="2661278" y="4736285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F861826F-57C2-49F1-8FE2-5E4B1C565C2C}"/>
                </a:ext>
              </a:extLst>
            </p:cNvPr>
            <p:cNvSpPr/>
            <p:nvPr/>
          </p:nvSpPr>
          <p:spPr>
            <a:xfrm>
              <a:off x="2505723" y="5289679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CFD77280-62B2-403B-97EB-4E830F666062}"/>
                </a:ext>
              </a:extLst>
            </p:cNvPr>
            <p:cNvSpPr/>
            <p:nvPr/>
          </p:nvSpPr>
          <p:spPr>
            <a:xfrm>
              <a:off x="1823677" y="5068084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3C654B6-179E-4010-A0D1-5D19B1A4C437}"/>
                </a:ext>
              </a:extLst>
            </p:cNvPr>
            <p:cNvSpPr/>
            <p:nvPr/>
          </p:nvSpPr>
          <p:spPr>
            <a:xfrm>
              <a:off x="2254255" y="3965701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CAA73CD1-C761-4B97-9B77-1C82BB7852BC}"/>
                </a:ext>
              </a:extLst>
            </p:cNvPr>
            <p:cNvSpPr/>
            <p:nvPr/>
          </p:nvSpPr>
          <p:spPr>
            <a:xfrm>
              <a:off x="1669952" y="5225822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F28314F-C938-48C2-8AA1-32CFF4181BEE}"/>
                </a:ext>
              </a:extLst>
            </p:cNvPr>
            <p:cNvSpPr/>
            <p:nvPr/>
          </p:nvSpPr>
          <p:spPr>
            <a:xfrm>
              <a:off x="3289108" y="3750902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AAD6F97-12E2-46E0-BF9E-325DA643C8CC}"/>
                </a:ext>
              </a:extLst>
            </p:cNvPr>
            <p:cNvSpPr/>
            <p:nvPr/>
          </p:nvSpPr>
          <p:spPr>
            <a:xfrm>
              <a:off x="3750879" y="4206120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9E36E0AC-2CE8-49A8-BE57-80B261E6B0E7}"/>
                </a:ext>
              </a:extLst>
            </p:cNvPr>
            <p:cNvSpPr/>
            <p:nvPr/>
          </p:nvSpPr>
          <p:spPr>
            <a:xfrm>
              <a:off x="3523064" y="4423303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8993BA8-48D2-496A-A1C2-C4F5A724796F}"/>
                </a:ext>
              </a:extLst>
            </p:cNvPr>
            <p:cNvSpPr/>
            <p:nvPr/>
          </p:nvSpPr>
          <p:spPr>
            <a:xfrm>
              <a:off x="3783451" y="4480483"/>
              <a:ext cx="82035" cy="8575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9C03EB83-48BC-4435-8407-D374917D725C}"/>
                </a:ext>
              </a:extLst>
            </p:cNvPr>
            <p:cNvSpPr/>
            <p:nvPr/>
          </p:nvSpPr>
          <p:spPr>
            <a:xfrm>
              <a:off x="3248090" y="4480483"/>
              <a:ext cx="82035" cy="8575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FC2146E8-531A-422E-A182-4880A503E4B7}"/>
                </a:ext>
              </a:extLst>
            </p:cNvPr>
            <p:cNvSpPr/>
            <p:nvPr/>
          </p:nvSpPr>
          <p:spPr>
            <a:xfrm>
              <a:off x="3670957" y="4636170"/>
              <a:ext cx="82035" cy="8575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A3F593E-5E61-4FB2-BF26-43D7B56A5EF8}"/>
                </a:ext>
              </a:extLst>
            </p:cNvPr>
            <p:cNvSpPr txBox="1"/>
            <p:nvPr/>
          </p:nvSpPr>
          <p:spPr>
            <a:xfrm>
              <a:off x="1925742" y="4458134"/>
              <a:ext cx="54732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BA8AC49-EF30-4895-B4DF-7A23A65C8E37}"/>
                </a:ext>
              </a:extLst>
            </p:cNvPr>
            <p:cNvSpPr txBox="1"/>
            <p:nvPr/>
          </p:nvSpPr>
          <p:spPr>
            <a:xfrm>
              <a:off x="3187514" y="3954234"/>
              <a:ext cx="54732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4F7F986-5F5B-4ED0-A922-4F7CBCDDFE37}"/>
                </a:ext>
              </a:extLst>
            </p:cNvPr>
            <p:cNvSpPr txBox="1"/>
            <p:nvPr/>
          </p:nvSpPr>
          <p:spPr>
            <a:xfrm>
              <a:off x="3417983" y="3411451"/>
              <a:ext cx="54732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3FCFA37D-D56D-4674-8531-ADAAFD684C03}"/>
              </a:ext>
            </a:extLst>
          </p:cNvPr>
          <p:cNvGrpSpPr/>
          <p:nvPr/>
        </p:nvGrpSpPr>
        <p:grpSpPr>
          <a:xfrm>
            <a:off x="861016" y="3363739"/>
            <a:ext cx="2417693" cy="2014037"/>
            <a:chOff x="1547613" y="3373514"/>
            <a:chExt cx="2417693" cy="2014037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B741F370-A9DD-4E2D-8297-3719D8BB2281}"/>
                </a:ext>
              </a:extLst>
            </p:cNvPr>
            <p:cNvSpPr/>
            <p:nvPr/>
          </p:nvSpPr>
          <p:spPr>
            <a:xfrm>
              <a:off x="1770622" y="4241833"/>
              <a:ext cx="830510" cy="8389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48047E54-D516-4308-A4F4-2D5EB94B3FAC}"/>
                </a:ext>
              </a:extLst>
            </p:cNvPr>
            <p:cNvSpPr/>
            <p:nvPr/>
          </p:nvSpPr>
          <p:spPr>
            <a:xfrm>
              <a:off x="3517805" y="3465852"/>
              <a:ext cx="347681" cy="334743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33B2D6F6-2D10-4920-99BE-7F4641A7AE2D}"/>
                </a:ext>
              </a:extLst>
            </p:cNvPr>
            <p:cNvSpPr/>
            <p:nvPr/>
          </p:nvSpPr>
          <p:spPr>
            <a:xfrm>
              <a:off x="3194982" y="3900332"/>
              <a:ext cx="516993" cy="522971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3CC25297-AA64-4E4A-9510-7E8C01D45E40}"/>
                </a:ext>
              </a:extLst>
            </p:cNvPr>
            <p:cNvSpPr/>
            <p:nvPr/>
          </p:nvSpPr>
          <p:spPr>
            <a:xfrm>
              <a:off x="2221879" y="3634761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CEEA059-5C10-42A5-ACAF-4F54C909D60B}"/>
                </a:ext>
              </a:extLst>
            </p:cNvPr>
            <p:cNvSpPr/>
            <p:nvPr/>
          </p:nvSpPr>
          <p:spPr>
            <a:xfrm>
              <a:off x="2293186" y="5136653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4FA10F31-0D79-42B4-A986-F84357D464FC}"/>
                </a:ext>
              </a:extLst>
            </p:cNvPr>
            <p:cNvSpPr/>
            <p:nvPr/>
          </p:nvSpPr>
          <p:spPr>
            <a:xfrm>
              <a:off x="1547613" y="4440400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2BD2E870-D40E-453C-A966-21667AE8EB2B}"/>
                </a:ext>
              </a:extLst>
            </p:cNvPr>
            <p:cNvSpPr/>
            <p:nvPr/>
          </p:nvSpPr>
          <p:spPr>
            <a:xfrm>
              <a:off x="2003241" y="3988765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7A50FA95-EBC2-4C63-AD69-997037E9E25E}"/>
                </a:ext>
              </a:extLst>
            </p:cNvPr>
            <p:cNvSpPr/>
            <p:nvPr/>
          </p:nvSpPr>
          <p:spPr>
            <a:xfrm>
              <a:off x="2610246" y="4358987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33276B4E-04CA-4B30-810C-0115755A6F2C}"/>
                </a:ext>
              </a:extLst>
            </p:cNvPr>
            <p:cNvSpPr/>
            <p:nvPr/>
          </p:nvSpPr>
          <p:spPr>
            <a:xfrm>
              <a:off x="2596937" y="4161381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D5430D82-58C5-4468-BEDF-10DD1054050C}"/>
                </a:ext>
              </a:extLst>
            </p:cNvPr>
            <p:cNvSpPr/>
            <p:nvPr/>
          </p:nvSpPr>
          <p:spPr>
            <a:xfrm>
              <a:off x="3151223" y="3853143"/>
              <a:ext cx="82035" cy="8575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080B07DA-6337-4CE5-BB7A-FDDE30BACB48}"/>
                </a:ext>
              </a:extLst>
            </p:cNvPr>
            <p:cNvSpPr/>
            <p:nvPr/>
          </p:nvSpPr>
          <p:spPr>
            <a:xfrm>
              <a:off x="3050630" y="4259253"/>
              <a:ext cx="122339" cy="125835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72B7B8EB-94D3-4319-BBC3-C1B3EAAC8AC6}"/>
                </a:ext>
              </a:extLst>
            </p:cNvPr>
            <p:cNvSpPr/>
            <p:nvPr/>
          </p:nvSpPr>
          <p:spPr>
            <a:xfrm>
              <a:off x="3772582" y="3925847"/>
              <a:ext cx="122339" cy="125835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5BF9334C-F04F-411A-8695-4D7DE52CE628}"/>
                </a:ext>
              </a:extLst>
            </p:cNvPr>
            <p:cNvSpPr/>
            <p:nvPr/>
          </p:nvSpPr>
          <p:spPr>
            <a:xfrm>
              <a:off x="2712310" y="3373514"/>
              <a:ext cx="102065" cy="1028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A3E19A23-5C73-418D-94CB-00443FDB411C}"/>
                </a:ext>
              </a:extLst>
            </p:cNvPr>
            <p:cNvSpPr/>
            <p:nvPr/>
          </p:nvSpPr>
          <p:spPr>
            <a:xfrm>
              <a:off x="1559768" y="4661283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34FF2FBF-C766-4AFB-A4D2-BE7D99EC1D4D}"/>
                </a:ext>
              </a:extLst>
            </p:cNvPr>
            <p:cNvSpPr/>
            <p:nvPr/>
          </p:nvSpPr>
          <p:spPr>
            <a:xfrm>
              <a:off x="1706932" y="4112509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A3A5B596-498D-4A5C-A3A3-A54D3E6590F3}"/>
                </a:ext>
              </a:extLst>
            </p:cNvPr>
            <p:cNvSpPr/>
            <p:nvPr/>
          </p:nvSpPr>
          <p:spPr>
            <a:xfrm>
              <a:off x="2321838" y="4144603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863D6759-B76B-4A74-B48C-B319B047E5AB}"/>
                </a:ext>
              </a:extLst>
            </p:cNvPr>
            <p:cNvSpPr/>
            <p:nvPr/>
          </p:nvSpPr>
          <p:spPr>
            <a:xfrm>
              <a:off x="2431254" y="4014637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357BB182-98C1-483C-85EE-DF49EA95E2F7}"/>
                </a:ext>
              </a:extLst>
            </p:cNvPr>
            <p:cNvSpPr/>
            <p:nvPr/>
          </p:nvSpPr>
          <p:spPr>
            <a:xfrm>
              <a:off x="2661278" y="4736285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C30606C1-3765-4A89-AF5D-F794DBE249F1}"/>
                </a:ext>
              </a:extLst>
            </p:cNvPr>
            <p:cNvSpPr/>
            <p:nvPr/>
          </p:nvSpPr>
          <p:spPr>
            <a:xfrm>
              <a:off x="2505723" y="5289679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1709F700-24D0-45DC-8BD4-1D2CD0F2957A}"/>
                </a:ext>
              </a:extLst>
            </p:cNvPr>
            <p:cNvSpPr/>
            <p:nvPr/>
          </p:nvSpPr>
          <p:spPr>
            <a:xfrm>
              <a:off x="1823677" y="5068084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EDA62901-3A72-4FD1-A227-57ED190C42A4}"/>
                </a:ext>
              </a:extLst>
            </p:cNvPr>
            <p:cNvSpPr/>
            <p:nvPr/>
          </p:nvSpPr>
          <p:spPr>
            <a:xfrm>
              <a:off x="2254255" y="3965701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E13B3978-17FB-4141-98DD-E6DDA85F0D55}"/>
                </a:ext>
              </a:extLst>
            </p:cNvPr>
            <p:cNvSpPr/>
            <p:nvPr/>
          </p:nvSpPr>
          <p:spPr>
            <a:xfrm>
              <a:off x="1669952" y="5225822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B09F4ED1-DB8A-4018-8CCD-A9890E39CFB8}"/>
                </a:ext>
              </a:extLst>
            </p:cNvPr>
            <p:cNvSpPr/>
            <p:nvPr/>
          </p:nvSpPr>
          <p:spPr>
            <a:xfrm>
              <a:off x="3289108" y="3750902"/>
              <a:ext cx="122339" cy="125835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88D92010-F4C2-447D-AD31-D8D2346957A3}"/>
                </a:ext>
              </a:extLst>
            </p:cNvPr>
            <p:cNvSpPr/>
            <p:nvPr/>
          </p:nvSpPr>
          <p:spPr>
            <a:xfrm>
              <a:off x="3750879" y="4206120"/>
              <a:ext cx="122339" cy="125835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50CD0971-EA47-48B8-BF18-42B748BED0E3}"/>
                </a:ext>
              </a:extLst>
            </p:cNvPr>
            <p:cNvSpPr/>
            <p:nvPr/>
          </p:nvSpPr>
          <p:spPr>
            <a:xfrm>
              <a:off x="3523064" y="4423303"/>
              <a:ext cx="122339" cy="125835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303AC9F8-8C77-43A5-8128-2600C9104820}"/>
                </a:ext>
              </a:extLst>
            </p:cNvPr>
            <p:cNvSpPr/>
            <p:nvPr/>
          </p:nvSpPr>
          <p:spPr>
            <a:xfrm>
              <a:off x="3783451" y="4480483"/>
              <a:ext cx="82035" cy="8575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FFC8A8A3-ACBC-4522-9B30-A0E8741E5A0F}"/>
                </a:ext>
              </a:extLst>
            </p:cNvPr>
            <p:cNvSpPr/>
            <p:nvPr/>
          </p:nvSpPr>
          <p:spPr>
            <a:xfrm>
              <a:off x="3248090" y="4480483"/>
              <a:ext cx="82035" cy="8575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BDBE4046-BEDB-454B-B79A-69F54E3C2A01}"/>
                </a:ext>
              </a:extLst>
            </p:cNvPr>
            <p:cNvSpPr/>
            <p:nvPr/>
          </p:nvSpPr>
          <p:spPr>
            <a:xfrm>
              <a:off x="3670957" y="4636170"/>
              <a:ext cx="82035" cy="8575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DF10F9E0-5A8E-4B45-8E17-6102499211FE}"/>
                </a:ext>
              </a:extLst>
            </p:cNvPr>
            <p:cNvSpPr txBox="1"/>
            <p:nvPr/>
          </p:nvSpPr>
          <p:spPr>
            <a:xfrm>
              <a:off x="1925742" y="4458134"/>
              <a:ext cx="54732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1BF64FD7-2437-4858-913D-4E8E3AC23765}"/>
                </a:ext>
              </a:extLst>
            </p:cNvPr>
            <p:cNvSpPr txBox="1"/>
            <p:nvPr/>
          </p:nvSpPr>
          <p:spPr>
            <a:xfrm>
              <a:off x="3187514" y="3954234"/>
              <a:ext cx="54732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99872824-1635-48FA-A755-C25C260AB484}"/>
                </a:ext>
              </a:extLst>
            </p:cNvPr>
            <p:cNvSpPr txBox="1"/>
            <p:nvPr/>
          </p:nvSpPr>
          <p:spPr>
            <a:xfrm>
              <a:off x="3417983" y="3411451"/>
              <a:ext cx="54732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aphicFrame>
        <p:nvGraphicFramePr>
          <p:cNvPr id="266" name="Table 100">
            <a:extLst>
              <a:ext uri="{FF2B5EF4-FFF2-40B4-BE49-F238E27FC236}">
                <a16:creationId xmlns:a16="http://schemas.microsoft.com/office/drawing/2014/main" id="{459466AF-E2FD-473B-9BAE-ADECC1A03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093357"/>
              </p:ext>
            </p:extLst>
          </p:nvPr>
        </p:nvGraphicFramePr>
        <p:xfrm>
          <a:off x="5334886" y="3464753"/>
          <a:ext cx="32645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906">
                  <a:extLst>
                    <a:ext uri="{9D8B030D-6E8A-4147-A177-3AD203B41FA5}">
                      <a16:colId xmlns:a16="http://schemas.microsoft.com/office/drawing/2014/main" val="1686750784"/>
                    </a:ext>
                  </a:extLst>
                </a:gridCol>
                <a:gridCol w="652906">
                  <a:extLst>
                    <a:ext uri="{9D8B030D-6E8A-4147-A177-3AD203B41FA5}">
                      <a16:colId xmlns:a16="http://schemas.microsoft.com/office/drawing/2014/main" val="2640217070"/>
                    </a:ext>
                  </a:extLst>
                </a:gridCol>
                <a:gridCol w="652906">
                  <a:extLst>
                    <a:ext uri="{9D8B030D-6E8A-4147-A177-3AD203B41FA5}">
                      <a16:colId xmlns:a16="http://schemas.microsoft.com/office/drawing/2014/main" val="2762535336"/>
                    </a:ext>
                  </a:extLst>
                </a:gridCol>
                <a:gridCol w="652906">
                  <a:extLst>
                    <a:ext uri="{9D8B030D-6E8A-4147-A177-3AD203B41FA5}">
                      <a16:colId xmlns:a16="http://schemas.microsoft.com/office/drawing/2014/main" val="456119022"/>
                    </a:ext>
                  </a:extLst>
                </a:gridCol>
                <a:gridCol w="652906">
                  <a:extLst>
                    <a:ext uri="{9D8B030D-6E8A-4147-A177-3AD203B41FA5}">
                      <a16:colId xmlns:a16="http://schemas.microsoft.com/office/drawing/2014/main" val="569387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111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-3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-3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3661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-3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-3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-3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309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-3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-3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-3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2338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-3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-3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-3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0.997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591667"/>
                  </a:ext>
                </a:extLst>
              </a:tr>
            </a:tbl>
          </a:graphicData>
        </a:graphic>
      </p:graphicFrame>
      <p:grpSp>
        <p:nvGrpSpPr>
          <p:cNvPr id="298" name="Group 297">
            <a:extLst>
              <a:ext uri="{FF2B5EF4-FFF2-40B4-BE49-F238E27FC236}">
                <a16:creationId xmlns:a16="http://schemas.microsoft.com/office/drawing/2014/main" id="{81312068-90DC-4745-AD0F-52FDF76F3BCD}"/>
              </a:ext>
            </a:extLst>
          </p:cNvPr>
          <p:cNvGrpSpPr/>
          <p:nvPr/>
        </p:nvGrpSpPr>
        <p:grpSpPr>
          <a:xfrm>
            <a:off x="861016" y="3362834"/>
            <a:ext cx="2417693" cy="2014037"/>
            <a:chOff x="1547613" y="3373514"/>
            <a:chExt cx="2417693" cy="2014037"/>
          </a:xfrm>
        </p:grpSpPr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5FA89478-31A9-4213-A6E4-37D392C96F2F}"/>
                </a:ext>
              </a:extLst>
            </p:cNvPr>
            <p:cNvSpPr/>
            <p:nvPr/>
          </p:nvSpPr>
          <p:spPr>
            <a:xfrm>
              <a:off x="1770622" y="4241833"/>
              <a:ext cx="830510" cy="8389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F588F395-8607-46D0-8A58-4DA5D10FED2A}"/>
                </a:ext>
              </a:extLst>
            </p:cNvPr>
            <p:cNvSpPr/>
            <p:nvPr/>
          </p:nvSpPr>
          <p:spPr>
            <a:xfrm>
              <a:off x="3517805" y="3465852"/>
              <a:ext cx="347681" cy="334743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C62A75FD-E7F3-46FE-937B-C2B5CEC523C3}"/>
                </a:ext>
              </a:extLst>
            </p:cNvPr>
            <p:cNvSpPr/>
            <p:nvPr/>
          </p:nvSpPr>
          <p:spPr>
            <a:xfrm>
              <a:off x="3194982" y="3900332"/>
              <a:ext cx="516993" cy="522971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EE821AC1-25BB-4229-9337-38728C359233}"/>
                </a:ext>
              </a:extLst>
            </p:cNvPr>
            <p:cNvSpPr/>
            <p:nvPr/>
          </p:nvSpPr>
          <p:spPr>
            <a:xfrm>
              <a:off x="2221879" y="3634761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4D9EB59D-D199-4346-B360-1EA06EE0FBAB}"/>
                </a:ext>
              </a:extLst>
            </p:cNvPr>
            <p:cNvSpPr/>
            <p:nvPr/>
          </p:nvSpPr>
          <p:spPr>
            <a:xfrm>
              <a:off x="2293186" y="5136653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9F51BB45-464B-466F-BB2C-ADDB522D3CB1}"/>
                </a:ext>
              </a:extLst>
            </p:cNvPr>
            <p:cNvSpPr/>
            <p:nvPr/>
          </p:nvSpPr>
          <p:spPr>
            <a:xfrm>
              <a:off x="1547613" y="4440400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F9C60A1D-A8B2-4D92-8632-778DEE65BEB6}"/>
                </a:ext>
              </a:extLst>
            </p:cNvPr>
            <p:cNvSpPr/>
            <p:nvPr/>
          </p:nvSpPr>
          <p:spPr>
            <a:xfrm>
              <a:off x="2003241" y="3988765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199DB015-E6A9-4C6F-94CE-9CD6D37DB611}"/>
                </a:ext>
              </a:extLst>
            </p:cNvPr>
            <p:cNvSpPr/>
            <p:nvPr/>
          </p:nvSpPr>
          <p:spPr>
            <a:xfrm>
              <a:off x="2610246" y="4358987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EE7E9B9D-C62B-44A9-9192-8972982A279D}"/>
                </a:ext>
              </a:extLst>
            </p:cNvPr>
            <p:cNvSpPr/>
            <p:nvPr/>
          </p:nvSpPr>
          <p:spPr>
            <a:xfrm>
              <a:off x="2596937" y="4161381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6A8B2E42-7549-48ED-90F5-D16E5EDA63E6}"/>
                </a:ext>
              </a:extLst>
            </p:cNvPr>
            <p:cNvSpPr/>
            <p:nvPr/>
          </p:nvSpPr>
          <p:spPr>
            <a:xfrm>
              <a:off x="3151223" y="3853143"/>
              <a:ext cx="82035" cy="8575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2BC7E563-DE78-488C-8B83-24237B244B9C}"/>
                </a:ext>
              </a:extLst>
            </p:cNvPr>
            <p:cNvSpPr/>
            <p:nvPr/>
          </p:nvSpPr>
          <p:spPr>
            <a:xfrm>
              <a:off x="3050630" y="4259253"/>
              <a:ext cx="122339" cy="125835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CD0CD93-F620-4F82-880C-199FAD83E436}"/>
                </a:ext>
              </a:extLst>
            </p:cNvPr>
            <p:cNvSpPr/>
            <p:nvPr/>
          </p:nvSpPr>
          <p:spPr>
            <a:xfrm>
              <a:off x="3772582" y="3925847"/>
              <a:ext cx="122339" cy="125835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D5CED058-37E8-44B6-82E7-2A050EE782AE}"/>
                </a:ext>
              </a:extLst>
            </p:cNvPr>
            <p:cNvSpPr/>
            <p:nvPr/>
          </p:nvSpPr>
          <p:spPr>
            <a:xfrm>
              <a:off x="2712310" y="3373514"/>
              <a:ext cx="102065" cy="10282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726C390-2471-4C66-B7CC-7AB01D82DBD5}"/>
                </a:ext>
              </a:extLst>
            </p:cNvPr>
            <p:cNvSpPr/>
            <p:nvPr/>
          </p:nvSpPr>
          <p:spPr>
            <a:xfrm>
              <a:off x="1559768" y="4661283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A794B73E-BF7A-4942-BDC2-111FF31CCC35}"/>
                </a:ext>
              </a:extLst>
            </p:cNvPr>
            <p:cNvSpPr/>
            <p:nvPr/>
          </p:nvSpPr>
          <p:spPr>
            <a:xfrm>
              <a:off x="1706932" y="4112509"/>
              <a:ext cx="122339" cy="12583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DC75B188-0AD8-4F0B-B042-F1DD67A90B15}"/>
                </a:ext>
              </a:extLst>
            </p:cNvPr>
            <p:cNvSpPr/>
            <p:nvPr/>
          </p:nvSpPr>
          <p:spPr>
            <a:xfrm>
              <a:off x="2321838" y="4144603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16DC3B10-0830-4C07-A022-7A4938518AE4}"/>
                </a:ext>
              </a:extLst>
            </p:cNvPr>
            <p:cNvSpPr/>
            <p:nvPr/>
          </p:nvSpPr>
          <p:spPr>
            <a:xfrm>
              <a:off x="2431254" y="4014637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3D6FF745-8312-4EAA-AEF7-21B7CAA37393}"/>
                </a:ext>
              </a:extLst>
            </p:cNvPr>
            <p:cNvSpPr/>
            <p:nvPr/>
          </p:nvSpPr>
          <p:spPr>
            <a:xfrm>
              <a:off x="2661278" y="4736285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5431B8A8-98E3-4C84-AED2-387A6A88ED64}"/>
                </a:ext>
              </a:extLst>
            </p:cNvPr>
            <p:cNvSpPr/>
            <p:nvPr/>
          </p:nvSpPr>
          <p:spPr>
            <a:xfrm>
              <a:off x="2505723" y="5289679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DAD94696-07B4-4633-A227-7CFCB8CA1A5C}"/>
                </a:ext>
              </a:extLst>
            </p:cNvPr>
            <p:cNvSpPr/>
            <p:nvPr/>
          </p:nvSpPr>
          <p:spPr>
            <a:xfrm>
              <a:off x="1823677" y="5068084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29C7F53-3EC6-4306-BED6-1470AB6DF0E0}"/>
                </a:ext>
              </a:extLst>
            </p:cNvPr>
            <p:cNvSpPr/>
            <p:nvPr/>
          </p:nvSpPr>
          <p:spPr>
            <a:xfrm>
              <a:off x="2254255" y="3965701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81C315B-9F24-4138-B809-5A732D78A8B0}"/>
                </a:ext>
              </a:extLst>
            </p:cNvPr>
            <p:cNvSpPr/>
            <p:nvPr/>
          </p:nvSpPr>
          <p:spPr>
            <a:xfrm>
              <a:off x="1669952" y="5225822"/>
              <a:ext cx="102065" cy="97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37556877-7BD7-419E-81F7-241165EC8868}"/>
                </a:ext>
              </a:extLst>
            </p:cNvPr>
            <p:cNvSpPr/>
            <p:nvPr/>
          </p:nvSpPr>
          <p:spPr>
            <a:xfrm>
              <a:off x="3289108" y="3750902"/>
              <a:ext cx="122339" cy="125835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9D07252A-ABA1-462C-A766-8A4BA3C7E5D2}"/>
                </a:ext>
              </a:extLst>
            </p:cNvPr>
            <p:cNvSpPr/>
            <p:nvPr/>
          </p:nvSpPr>
          <p:spPr>
            <a:xfrm>
              <a:off x="3750879" y="4206120"/>
              <a:ext cx="122339" cy="125835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656E890-C99E-4CE0-AB6D-6092328A18F8}"/>
                </a:ext>
              </a:extLst>
            </p:cNvPr>
            <p:cNvSpPr/>
            <p:nvPr/>
          </p:nvSpPr>
          <p:spPr>
            <a:xfrm>
              <a:off x="3523064" y="4423303"/>
              <a:ext cx="122339" cy="125835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4C74E6B2-9EE7-4C8A-8D0A-62DFB7F86592}"/>
                </a:ext>
              </a:extLst>
            </p:cNvPr>
            <p:cNvSpPr/>
            <p:nvPr/>
          </p:nvSpPr>
          <p:spPr>
            <a:xfrm>
              <a:off x="3783451" y="4480483"/>
              <a:ext cx="82035" cy="8575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B75DCD78-572D-4542-B4BF-A0CDF0B53266}"/>
                </a:ext>
              </a:extLst>
            </p:cNvPr>
            <p:cNvSpPr/>
            <p:nvPr/>
          </p:nvSpPr>
          <p:spPr>
            <a:xfrm>
              <a:off x="3248090" y="4480483"/>
              <a:ext cx="82035" cy="8575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CFCEBBCC-153C-4478-9604-C3F9FA39E233}"/>
                </a:ext>
              </a:extLst>
            </p:cNvPr>
            <p:cNvSpPr/>
            <p:nvPr/>
          </p:nvSpPr>
          <p:spPr>
            <a:xfrm>
              <a:off x="3670957" y="4636170"/>
              <a:ext cx="82035" cy="8575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89D8F238-095D-489C-84F1-DF6E3196A216}"/>
                </a:ext>
              </a:extLst>
            </p:cNvPr>
            <p:cNvSpPr txBox="1"/>
            <p:nvPr/>
          </p:nvSpPr>
          <p:spPr>
            <a:xfrm>
              <a:off x="1925742" y="4458134"/>
              <a:ext cx="54732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9397BC9D-332D-4F87-875E-C84CF4E28B2F}"/>
                </a:ext>
              </a:extLst>
            </p:cNvPr>
            <p:cNvSpPr txBox="1"/>
            <p:nvPr/>
          </p:nvSpPr>
          <p:spPr>
            <a:xfrm>
              <a:off x="3187514" y="3954234"/>
              <a:ext cx="54732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531C0670-EC34-4A31-BCE2-8BA31A215D5B}"/>
                </a:ext>
              </a:extLst>
            </p:cNvPr>
            <p:cNvSpPr txBox="1"/>
            <p:nvPr/>
          </p:nvSpPr>
          <p:spPr>
            <a:xfrm>
              <a:off x="3417983" y="3411451"/>
              <a:ext cx="54732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aphicFrame>
        <p:nvGraphicFramePr>
          <p:cNvPr id="300" name="Table 100">
            <a:extLst>
              <a:ext uri="{FF2B5EF4-FFF2-40B4-BE49-F238E27FC236}">
                <a16:creationId xmlns:a16="http://schemas.microsoft.com/office/drawing/2014/main" id="{FA38B1E7-10B5-4567-87F1-5F7EE8DB1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422748"/>
              </p:ext>
            </p:extLst>
          </p:nvPr>
        </p:nvGraphicFramePr>
        <p:xfrm>
          <a:off x="5334886" y="3466487"/>
          <a:ext cx="32645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906">
                  <a:extLst>
                    <a:ext uri="{9D8B030D-6E8A-4147-A177-3AD203B41FA5}">
                      <a16:colId xmlns:a16="http://schemas.microsoft.com/office/drawing/2014/main" val="1686750784"/>
                    </a:ext>
                  </a:extLst>
                </a:gridCol>
                <a:gridCol w="652906">
                  <a:extLst>
                    <a:ext uri="{9D8B030D-6E8A-4147-A177-3AD203B41FA5}">
                      <a16:colId xmlns:a16="http://schemas.microsoft.com/office/drawing/2014/main" val="2640217070"/>
                    </a:ext>
                  </a:extLst>
                </a:gridCol>
                <a:gridCol w="652906">
                  <a:extLst>
                    <a:ext uri="{9D8B030D-6E8A-4147-A177-3AD203B41FA5}">
                      <a16:colId xmlns:a16="http://schemas.microsoft.com/office/drawing/2014/main" val="2762535336"/>
                    </a:ext>
                  </a:extLst>
                </a:gridCol>
                <a:gridCol w="652906">
                  <a:extLst>
                    <a:ext uri="{9D8B030D-6E8A-4147-A177-3AD203B41FA5}">
                      <a16:colId xmlns:a16="http://schemas.microsoft.com/office/drawing/2014/main" val="456119022"/>
                    </a:ext>
                  </a:extLst>
                </a:gridCol>
                <a:gridCol w="652906">
                  <a:extLst>
                    <a:ext uri="{9D8B030D-6E8A-4147-A177-3AD203B41FA5}">
                      <a16:colId xmlns:a16="http://schemas.microsoft.com/office/drawing/2014/main" val="569387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111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0.998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1×10</a:t>
                      </a:r>
                      <a:r>
                        <a:rPr lang="en-CA" baseline="30000" dirty="0"/>
                        <a:t>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2×10</a:t>
                      </a:r>
                      <a:r>
                        <a:rPr lang="en-CA" baseline="30000" dirty="0"/>
                        <a:t>-3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2×10</a:t>
                      </a:r>
                      <a:r>
                        <a:rPr lang="en-CA" baseline="30000" dirty="0"/>
                        <a:t>-4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3661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6×10</a:t>
                      </a:r>
                      <a:r>
                        <a:rPr lang="en-CA" baseline="30000" dirty="0"/>
                        <a:t>-5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0.998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3×10</a:t>
                      </a:r>
                      <a:r>
                        <a:rPr lang="en-CA" baseline="30000" dirty="0"/>
                        <a:t>-6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1×10</a:t>
                      </a:r>
                      <a:r>
                        <a:rPr lang="en-CA" baseline="30000" dirty="0"/>
                        <a:t>-3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309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1×10</a:t>
                      </a:r>
                      <a:r>
                        <a:rPr lang="en-CA" baseline="30000" dirty="0"/>
                        <a:t>-3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3×10</a:t>
                      </a:r>
                      <a:r>
                        <a:rPr lang="en-CA" baseline="30000" dirty="0"/>
                        <a:t>-6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0.998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6×10</a:t>
                      </a:r>
                      <a:r>
                        <a:rPr lang="en-CA" baseline="30000" dirty="0"/>
                        <a:t>-5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2338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2×10</a:t>
                      </a:r>
                      <a:r>
                        <a:rPr lang="en-CA" baseline="30000" dirty="0"/>
                        <a:t>-4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2×10</a:t>
                      </a:r>
                      <a:r>
                        <a:rPr lang="en-CA" baseline="30000" dirty="0"/>
                        <a:t>-3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1×10</a:t>
                      </a:r>
                      <a:r>
                        <a:rPr lang="en-CA" baseline="30000" dirty="0"/>
                        <a:t>-4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0.998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5916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759F76E-6A5E-4E76-A476-087819EB1C93}"/>
                  </a:ext>
                </a:extLst>
              </p:cNvPr>
              <p:cNvSpPr txBox="1"/>
              <p:nvPr/>
            </p:nvSpPr>
            <p:spPr>
              <a:xfrm>
                <a:off x="4553420" y="4202353"/>
                <a:ext cx="688324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759F76E-6A5E-4E76-A476-087819EB1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420" y="4202353"/>
                <a:ext cx="688324" cy="391646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487B31F-5BE5-4700-834C-A57BA5F2C719}"/>
              </a:ext>
            </a:extLst>
          </p:cNvPr>
          <p:cNvCxnSpPr>
            <a:cxnSpLocks/>
          </p:cNvCxnSpPr>
          <p:nvPr/>
        </p:nvCxnSpPr>
        <p:spPr>
          <a:xfrm flipH="1" flipV="1">
            <a:off x="2774579" y="4396776"/>
            <a:ext cx="61888" cy="14310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367D08E-6796-45F4-8A19-6A41D404343C}"/>
              </a:ext>
            </a:extLst>
          </p:cNvPr>
          <p:cNvSpPr/>
          <p:nvPr/>
        </p:nvSpPr>
        <p:spPr>
          <a:xfrm>
            <a:off x="6585358" y="3789010"/>
            <a:ext cx="774559" cy="45865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68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68" grpId="1"/>
      <p:bldP spid="166" grpId="0"/>
      <p:bldP spid="166" grpId="1"/>
      <p:bldP spid="165" grpId="0"/>
      <p:bldP spid="165" grpId="1"/>
      <p:bldP spid="169" grpId="0"/>
      <p:bldP spid="169" grpId="1"/>
      <p:bldP spid="299" grpId="0"/>
      <p:bldP spid="16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2581-01CD-400A-8E08-DE5BECBA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02673"/>
            <a:ext cx="7406640" cy="836640"/>
          </a:xfrm>
        </p:spPr>
        <p:txBody>
          <a:bodyPr/>
          <a:lstStyle/>
          <a:p>
            <a:pPr algn="ctr"/>
            <a:r>
              <a:rPr lang="en-CA" dirty="0"/>
              <a:t>Pooling and pseudo-pooling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294A-B78B-45A9-B0A7-C96976C18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3" y="1476461"/>
            <a:ext cx="7944374" cy="4746117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CA" sz="1900" dirty="0">
                <a:sym typeface="Wingdings" panose="05000000000000000000" pitchFamily="2" charset="2"/>
              </a:rPr>
              <a:t> All singletons have a </a:t>
            </a:r>
            <a:r>
              <a:rPr lang="en-CA" sz="1900" dirty="0" err="1">
                <a:sym typeface="Wingdings" panose="05000000000000000000" pitchFamily="2" charset="2"/>
              </a:rPr>
              <a:t>p</a:t>
            </a:r>
            <a:r>
              <a:rPr lang="en-CA" sz="1900" baseline="-25000" dirty="0" err="1">
                <a:sym typeface="Wingdings" panose="05000000000000000000" pitchFamily="2" charset="2"/>
              </a:rPr>
              <a:t>A</a:t>
            </a:r>
            <a:r>
              <a:rPr lang="en-CA" sz="1900" dirty="0">
                <a:sym typeface="Wingdings" panose="05000000000000000000" pitchFamily="2" charset="2"/>
              </a:rPr>
              <a:t> of 1 (always consistent with the error model)</a:t>
            </a:r>
          </a:p>
          <a:p>
            <a:pPr marL="34290" indent="0">
              <a:buNone/>
            </a:pPr>
            <a:endParaRPr lang="en-CA" sz="1900" dirty="0">
              <a:sym typeface="Wingdings" panose="05000000000000000000" pitchFamily="2" charset="2"/>
            </a:endParaRPr>
          </a:p>
          <a:p>
            <a:pPr marL="34290" indent="0">
              <a:buNone/>
            </a:pPr>
            <a:r>
              <a:rPr lang="en-CA" sz="1900" dirty="0">
                <a:sym typeface="Wingdings" panose="05000000000000000000" pitchFamily="2" charset="2"/>
              </a:rPr>
              <a:t> For pooling, information is shared across samples</a:t>
            </a:r>
          </a:p>
          <a:p>
            <a:pPr marL="34290" indent="0">
              <a:buNone/>
            </a:pPr>
            <a:r>
              <a:rPr lang="en-CA" sz="1900" dirty="0">
                <a:sym typeface="Wingdings" panose="05000000000000000000" pitchFamily="2" charset="2"/>
              </a:rPr>
              <a:t>	 But it takes much more time and computer resources</a:t>
            </a:r>
          </a:p>
          <a:p>
            <a:pPr marL="34290" indent="0">
              <a:buNone/>
            </a:pPr>
            <a:endParaRPr lang="en-CA" sz="1900" dirty="0">
              <a:sym typeface="Wingdings" panose="05000000000000000000" pitchFamily="2" charset="2"/>
            </a:endParaRPr>
          </a:p>
          <a:p>
            <a:pPr marL="34290" indent="0">
              <a:buNone/>
            </a:pPr>
            <a:r>
              <a:rPr lang="en-CA" sz="1900" dirty="0">
                <a:sym typeface="Wingdings" panose="05000000000000000000" pitchFamily="2" charset="2"/>
              </a:rPr>
              <a:t> Pseudo-pooling is an alternative that presents a compromise between processing time and sensitivity to rare variants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C2727A-A050-430B-B1E9-C11C6E5A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879" y="6184625"/>
            <a:ext cx="516994" cy="365125"/>
          </a:xfrm>
        </p:spPr>
        <p:txBody>
          <a:bodyPr/>
          <a:lstStyle/>
          <a:p>
            <a:pPr algn="ctr"/>
            <a:fld id="{F4870246-6794-4A2D-B8BD-8BDC64761EF0}" type="slidenum">
              <a:rPr lang="en-CA" sz="2400" smtClean="0"/>
              <a:pPr algn="ctr"/>
              <a:t>6</a:t>
            </a:fld>
            <a:endParaRPr lang="en-C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6D315-63CF-4676-B151-69AFE109A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849" y="4356068"/>
            <a:ext cx="4842302" cy="17658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023A0F8-F0FD-4908-AD9F-76D1A611F7E5}"/>
              </a:ext>
            </a:extLst>
          </p:cNvPr>
          <p:cNvSpPr/>
          <p:nvPr/>
        </p:nvSpPr>
        <p:spPr>
          <a:xfrm>
            <a:off x="6404994" y="5108894"/>
            <a:ext cx="192947" cy="2097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699677-6505-4D3E-9979-74ACF5032B0D}"/>
              </a:ext>
            </a:extLst>
          </p:cNvPr>
          <p:cNvSpPr/>
          <p:nvPr/>
        </p:nvSpPr>
        <p:spPr>
          <a:xfrm>
            <a:off x="4312404" y="5104698"/>
            <a:ext cx="192947" cy="2097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A2434-7084-4F66-9BE5-5E751DA6D7FC}"/>
              </a:ext>
            </a:extLst>
          </p:cNvPr>
          <p:cNvSpPr/>
          <p:nvPr/>
        </p:nvSpPr>
        <p:spPr>
          <a:xfrm>
            <a:off x="4312404" y="5314423"/>
            <a:ext cx="192947" cy="2978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0F8A0-B862-4674-957F-7602B6A28BEB}"/>
              </a:ext>
            </a:extLst>
          </p:cNvPr>
          <p:cNvSpPr/>
          <p:nvPr/>
        </p:nvSpPr>
        <p:spPr>
          <a:xfrm>
            <a:off x="6404533" y="5333299"/>
            <a:ext cx="192947" cy="2978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316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2581-01CD-400A-8E08-DE5BECBA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79510"/>
            <a:ext cx="7406640" cy="836640"/>
          </a:xfrm>
        </p:spPr>
        <p:txBody>
          <a:bodyPr/>
          <a:lstStyle/>
          <a:p>
            <a:pPr algn="ctr"/>
            <a:r>
              <a:rPr lang="en-CA" dirty="0"/>
              <a:t>5. Paired end merging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294A-B78B-45A9-B0A7-C96976C18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83" y="1778466"/>
            <a:ext cx="7944374" cy="1359015"/>
          </a:xfrm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n-CA" sz="1900" dirty="0">
                <a:sym typeface="Wingdings" panose="05000000000000000000" pitchFamily="2" charset="2"/>
              </a:rPr>
              <a:t> Performed </a:t>
            </a:r>
            <a:r>
              <a:rPr lang="en-CA" sz="1900" b="1" dirty="0">
                <a:sym typeface="Wingdings" panose="05000000000000000000" pitchFamily="2" charset="2"/>
              </a:rPr>
              <a:t>after</a:t>
            </a:r>
            <a:r>
              <a:rPr lang="en-CA" sz="1900" dirty="0">
                <a:sym typeface="Wingdings" panose="05000000000000000000" pitchFamily="2" charset="2"/>
              </a:rPr>
              <a:t> denoising</a:t>
            </a:r>
          </a:p>
          <a:p>
            <a:pPr marL="34290" indent="0" algn="ctr">
              <a:spcBef>
                <a:spcPts val="300"/>
              </a:spcBef>
              <a:buNone/>
            </a:pPr>
            <a:endParaRPr lang="en-CA" sz="1900" dirty="0">
              <a:sym typeface="Wingdings" panose="05000000000000000000" pitchFamily="2" charset="2"/>
            </a:endParaRPr>
          </a:p>
          <a:p>
            <a:pPr marL="34290" indent="0" algn="ctr">
              <a:buNone/>
            </a:pPr>
            <a:r>
              <a:rPr lang="en-CA" sz="1900" dirty="0">
                <a:sym typeface="Wingdings" panose="05000000000000000000" pitchFamily="2" charset="2"/>
              </a:rPr>
              <a:t> Can merge sequences that overlap by as little as 12 bases (default)!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C2727A-A050-430B-B1E9-C11C6E5A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879" y="6184625"/>
            <a:ext cx="516994" cy="365125"/>
          </a:xfrm>
        </p:spPr>
        <p:txBody>
          <a:bodyPr/>
          <a:lstStyle/>
          <a:p>
            <a:pPr algn="ctr"/>
            <a:fld id="{F4870246-6794-4A2D-B8BD-8BDC64761EF0}" type="slidenum">
              <a:rPr lang="en-CA" sz="2400" smtClean="0"/>
              <a:pPr algn="ctr"/>
              <a:t>7</a:t>
            </a:fld>
            <a:endParaRPr lang="en-CA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BAFFD8-C4C2-4E7F-ABCC-B867BAA76AE5}"/>
              </a:ext>
            </a:extLst>
          </p:cNvPr>
          <p:cNvGrpSpPr/>
          <p:nvPr/>
        </p:nvGrpSpPr>
        <p:grpSpPr>
          <a:xfrm>
            <a:off x="1593908" y="3317774"/>
            <a:ext cx="5956183" cy="2587878"/>
            <a:chOff x="1593908" y="3317774"/>
            <a:chExt cx="5956183" cy="2587878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F000EAB-CE58-43F9-BF61-B28A6A967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908" y="3317774"/>
              <a:ext cx="5956183" cy="2280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7CC534-9414-444C-A3C1-DC5B3596B607}"/>
                </a:ext>
              </a:extLst>
            </p:cNvPr>
            <p:cNvSpPr txBox="1"/>
            <p:nvPr/>
          </p:nvSpPr>
          <p:spPr>
            <a:xfrm>
              <a:off x="1963022" y="5597875"/>
              <a:ext cx="1929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/>
                <a:t>Source: Data Carpentry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331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2581-01CD-400A-8E08-DE5BECBA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578842"/>
            <a:ext cx="7406640" cy="836640"/>
          </a:xfrm>
        </p:spPr>
        <p:txBody>
          <a:bodyPr/>
          <a:lstStyle/>
          <a:p>
            <a:pPr algn="ctr"/>
            <a:r>
              <a:rPr lang="en-CA" dirty="0"/>
              <a:t>7. Assign taxonomy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294A-B78B-45A9-B0A7-C96976C18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13" y="1619075"/>
            <a:ext cx="7944374" cy="1266738"/>
          </a:xfrm>
        </p:spPr>
        <p:txBody>
          <a:bodyPr>
            <a:normAutofit/>
          </a:bodyPr>
          <a:lstStyle/>
          <a:p>
            <a:pPr marL="34290" indent="0" algn="ctr">
              <a:lnSpc>
                <a:spcPct val="120000"/>
              </a:lnSpc>
              <a:buNone/>
            </a:pPr>
            <a:r>
              <a:rPr lang="en-CA" sz="1900" dirty="0">
                <a:sym typeface="Wingdings" panose="05000000000000000000" pitchFamily="2" charset="2"/>
              </a:rPr>
              <a:t>Training sets are available for the RDP, Greengenes, and Silva databases</a:t>
            </a:r>
          </a:p>
          <a:p>
            <a:pPr marL="34290" indent="0" algn="ctr">
              <a:lnSpc>
                <a:spcPct val="120000"/>
              </a:lnSpc>
              <a:buNone/>
            </a:pPr>
            <a:r>
              <a:rPr lang="en-CA" sz="1900" dirty="0">
                <a:sym typeface="Wingdings" panose="05000000000000000000" pitchFamily="2" charset="2"/>
              </a:rPr>
              <a:t> Can perform exact classification up to species (optional)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C2727A-A050-430B-B1E9-C11C6E5A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879" y="6184625"/>
            <a:ext cx="516994" cy="365125"/>
          </a:xfrm>
        </p:spPr>
        <p:txBody>
          <a:bodyPr/>
          <a:lstStyle/>
          <a:p>
            <a:pPr algn="ctr"/>
            <a:fld id="{F4870246-6794-4A2D-B8BD-8BDC64761EF0}" type="slidenum">
              <a:rPr lang="en-CA" sz="2400" smtClean="0"/>
              <a:pPr algn="ctr"/>
              <a:t>8</a:t>
            </a:fld>
            <a:endParaRPr lang="en-C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0C77F-4715-404C-8FDB-CAB795AAD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3" t="36504" r="2018" b="4292"/>
          <a:stretch/>
        </p:blipFill>
        <p:spPr>
          <a:xfrm>
            <a:off x="530854" y="3017810"/>
            <a:ext cx="8082292" cy="27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2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2581-01CD-400A-8E08-DE5BECBA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346227"/>
            <a:ext cx="7406640" cy="1638314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CA" dirty="0"/>
              <a:t>We got ASVs!</a:t>
            </a:r>
            <a:br>
              <a:rPr lang="en-CA" dirty="0"/>
            </a:br>
            <a:r>
              <a:rPr lang="en-CA" dirty="0"/>
              <a:t>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294A-B78B-45A9-B0A7-C96976C18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13" y="2229190"/>
            <a:ext cx="7944374" cy="1638314"/>
          </a:xfrm>
        </p:spPr>
        <p:txBody>
          <a:bodyPr>
            <a:normAutofit lnSpcReduction="10000"/>
          </a:bodyPr>
          <a:lstStyle/>
          <a:p>
            <a:pPr marL="34290" indent="0" algn="ctr">
              <a:lnSpc>
                <a:spcPct val="120000"/>
              </a:lnSpc>
              <a:buNone/>
            </a:pPr>
            <a:r>
              <a:rPr lang="en-CA" sz="1900" dirty="0">
                <a:sym typeface="Wingdings" panose="05000000000000000000" pitchFamily="2" charset="2"/>
              </a:rPr>
              <a:t>DADA2 runs in R</a:t>
            </a:r>
          </a:p>
          <a:p>
            <a:pPr marL="34290" indent="0" algn="ctr">
              <a:lnSpc>
                <a:spcPct val="120000"/>
              </a:lnSpc>
              <a:buNone/>
            </a:pPr>
            <a:r>
              <a:rPr lang="en-CA" sz="1900" dirty="0">
                <a:sym typeface="Wingdings" panose="05000000000000000000" pitchFamily="2" charset="2"/>
              </a:rPr>
              <a:t>DADA2 results are easily integrated to </a:t>
            </a:r>
            <a:r>
              <a:rPr lang="en-CA" sz="1900" dirty="0" err="1">
                <a:sym typeface="Wingdings" panose="05000000000000000000" pitchFamily="2" charset="2"/>
              </a:rPr>
              <a:t>phyloseq</a:t>
            </a:r>
            <a:r>
              <a:rPr lang="en-CA" sz="1900" dirty="0">
                <a:sym typeface="Wingdings" panose="05000000000000000000" pitchFamily="2" charset="2"/>
              </a:rPr>
              <a:t>!</a:t>
            </a:r>
          </a:p>
          <a:p>
            <a:pPr marL="34290" indent="0" algn="ctr">
              <a:lnSpc>
                <a:spcPct val="120000"/>
              </a:lnSpc>
              <a:buNone/>
            </a:pPr>
            <a:r>
              <a:rPr lang="en-CA" sz="1900" dirty="0" err="1">
                <a:sym typeface="Wingdings" panose="05000000000000000000" pitchFamily="2" charset="2"/>
              </a:rPr>
              <a:t>phyloseq</a:t>
            </a:r>
            <a:r>
              <a:rPr lang="en-CA" sz="1900" dirty="0">
                <a:sym typeface="Wingdings" panose="05000000000000000000" pitchFamily="2" charset="2"/>
              </a:rPr>
              <a:t> is also integrated with DESeq2 to perform differential abundance analysis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C2727A-A050-430B-B1E9-C11C6E5A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879" y="6184625"/>
            <a:ext cx="516994" cy="365125"/>
          </a:xfrm>
        </p:spPr>
        <p:txBody>
          <a:bodyPr/>
          <a:lstStyle/>
          <a:p>
            <a:pPr algn="ctr"/>
            <a:fld id="{F4870246-6794-4A2D-B8BD-8BDC64761EF0}" type="slidenum">
              <a:rPr lang="en-CA" sz="2400" smtClean="0"/>
              <a:pPr algn="ctr"/>
              <a:t>9</a:t>
            </a:fld>
            <a:endParaRPr lang="en-C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5F510D-1410-4A5F-931C-1818129D7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2" t="46009" r="46194" b="41931"/>
          <a:stretch/>
        </p:blipFill>
        <p:spPr>
          <a:xfrm>
            <a:off x="888037" y="4539502"/>
            <a:ext cx="7367925" cy="97312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B60F31B-E363-4447-80EC-E5BB2D458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49" y="3475672"/>
            <a:ext cx="1842494" cy="21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195C57E-4845-40EF-AE2E-4143F029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69" y="3314047"/>
            <a:ext cx="4274693" cy="305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5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0DBF87C-5587-462B-B4D2-45BBB207B5A7}" vid="{9B2E2A35-E133-4906-8159-8D43C0C4C3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1727</TotalTime>
  <Words>456</Words>
  <Application>Microsoft Macintosh PowerPoint</Application>
  <PresentationFormat>On-screen Show (4:3)</PresentationFormat>
  <Paragraphs>144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Cambria Math</vt:lpstr>
      <vt:lpstr>Corbel</vt:lpstr>
      <vt:lpstr>Courier</vt:lpstr>
      <vt:lpstr>Theme1</vt:lpstr>
      <vt:lpstr>DADA2 (Divisive Amplicon Denoising Algorithm 2)</vt:lpstr>
      <vt:lpstr>PowerPoint Presentation</vt:lpstr>
      <vt:lpstr>How does DADA2 work?</vt:lpstr>
      <vt:lpstr>2. Learn errors</vt:lpstr>
      <vt:lpstr>4. Denoising</vt:lpstr>
      <vt:lpstr>Pooling and pseudo-pooling</vt:lpstr>
      <vt:lpstr>5. Paired end merging</vt:lpstr>
      <vt:lpstr>7. Assign taxonomy</vt:lpstr>
      <vt:lpstr>We got ASVs! Now what?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Esteban Gongora Bernoske</dc:creator>
  <cp:lastModifiedBy>Bridget O'Brien</cp:lastModifiedBy>
  <cp:revision>52</cp:revision>
  <dcterms:created xsi:type="dcterms:W3CDTF">2022-09-20T16:48:23Z</dcterms:created>
  <dcterms:modified xsi:type="dcterms:W3CDTF">2022-10-06T19:17:13Z</dcterms:modified>
</cp:coreProperties>
</file>