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4" r:id="rId2"/>
  </p:sldMasterIdLst>
  <p:notesMasterIdLst>
    <p:notesMasterId r:id="rId21"/>
  </p:notesMasterIdLst>
  <p:sldIdLst>
    <p:sldId id="284" r:id="rId3"/>
    <p:sldId id="314" r:id="rId4"/>
    <p:sldId id="264" r:id="rId5"/>
    <p:sldId id="262" r:id="rId6"/>
    <p:sldId id="263" r:id="rId7"/>
    <p:sldId id="328" r:id="rId8"/>
    <p:sldId id="325" r:id="rId9"/>
    <p:sldId id="327" r:id="rId10"/>
    <p:sldId id="323" r:id="rId11"/>
    <p:sldId id="316" r:id="rId12"/>
    <p:sldId id="313" r:id="rId13"/>
    <p:sldId id="320" r:id="rId14"/>
    <p:sldId id="341" r:id="rId15"/>
    <p:sldId id="318" r:id="rId16"/>
    <p:sldId id="324" r:id="rId17"/>
    <p:sldId id="315" r:id="rId18"/>
    <p:sldId id="329" r:id="rId19"/>
    <p:sldId id="277" r:id="rId20"/>
  </p:sldIdLst>
  <p:sldSz cx="9144000" cy="5143500" type="screen16x9"/>
  <p:notesSz cx="6858000" cy="9144000"/>
  <p:embeddedFontLst>
    <p:embeddedFont>
      <p:font typeface="Helvetica Regular" pitchFamily="2" charset="0"/>
      <p:bold r:id="rId22"/>
      <p:italic r:id="rId23"/>
      <p:boldItalic r:id="rId24"/>
    </p:embeddedFont>
    <p:embeddedFont>
      <p:font typeface="Lobster Two" panose="02000506000000020003" pitchFamily="2" charset="0"/>
      <p:regular r:id="rId25"/>
      <p:bold r:id="rId26"/>
      <p:italic r:id="rId27"/>
      <p:boldItalic r:id="rId28"/>
    </p:embeddedFont>
    <p:embeddedFont>
      <p:font typeface="Oxygen" panose="02000503000000000000" pitchFamily="2" charset="77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E7AC644-80DC-4E5D-9A7D-5C6753E9B61C}" styleName="Table_0">
    <a:wholeTbl>
      <a:tcTxStyle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>
      <p:cViewPr varScale="1">
        <p:scale>
          <a:sx n="140" d="100"/>
          <a:sy n="140" d="100"/>
        </p:scale>
        <p:origin x="8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fa17c5c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fa17c5c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166d2176e_0_4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166d2176e_0_4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7f30386fa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7f30386fa7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f30386fa7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f30386fa7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f08bb602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3f08bb602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166d2176e_0_4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166d2176e_0_4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30386fa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30386fa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30386fa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30386fa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30386fa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30386fa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30386fa7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30386fa7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166d2176e_0_4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166d2176e_0_4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2300" y="0"/>
            <a:ext cx="6779400" cy="2572500"/>
          </a:xfrm>
          <a:prstGeom prst="rect">
            <a:avLst/>
          </a:prstGeom>
          <a:solidFill>
            <a:srgbClr val="8CBB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4" y="-73918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DF4"/>
              </a:buClr>
              <a:buSzPts val="5200"/>
              <a:buNone/>
              <a:defRPr sz="5200">
                <a:solidFill>
                  <a:srgbClr val="FAFDF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696" y="186323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2394600" y="1250700"/>
            <a:ext cx="4354800" cy="1300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249400" y="2391350"/>
            <a:ext cx="4645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 idx="2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470775" y="1480725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3470775" y="1762975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3470775" y="6975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347077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3470775" y="3594688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5" hasCustomPrompt="1"/>
          </p:nvPr>
        </p:nvSpPr>
        <p:spPr>
          <a:xfrm>
            <a:off x="347077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6004425" y="1480725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7"/>
          </p:nvPr>
        </p:nvSpPr>
        <p:spPr>
          <a:xfrm>
            <a:off x="6004425" y="1762975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8" hasCustomPrompt="1"/>
          </p:nvPr>
        </p:nvSpPr>
        <p:spPr>
          <a:xfrm>
            <a:off x="6004425" y="6975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600442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6004425" y="3594688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4" hasCustomPrompt="1"/>
          </p:nvPr>
        </p:nvSpPr>
        <p:spPr>
          <a:xfrm>
            <a:off x="600442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95750" y="32333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995750" y="3591775"/>
            <a:ext cx="20802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2"/>
          </p:nvPr>
        </p:nvSpPr>
        <p:spPr>
          <a:xfrm>
            <a:off x="3531900" y="32333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3"/>
          </p:nvPr>
        </p:nvSpPr>
        <p:spPr>
          <a:xfrm>
            <a:off x="3531900" y="3591775"/>
            <a:ext cx="20802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4"/>
          </p:nvPr>
        </p:nvSpPr>
        <p:spPr>
          <a:xfrm>
            <a:off x="6068050" y="32333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5"/>
          </p:nvPr>
        </p:nvSpPr>
        <p:spPr>
          <a:xfrm>
            <a:off x="6068050" y="3591775"/>
            <a:ext cx="20802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6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bg>
      <p:bgPr>
        <a:solidFill>
          <a:schemeClr val="accent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6956200" y="-12250"/>
            <a:ext cx="2211900" cy="51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902250" y="610250"/>
            <a:ext cx="7339500" cy="3951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832425" y="3039675"/>
            <a:ext cx="4232700" cy="5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832425" y="1452650"/>
            <a:ext cx="4232700" cy="14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SECTION_TITLE_AND_DESCRIPTION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4572000" y="-41975"/>
            <a:ext cx="4561800" cy="519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5205725" y="1923950"/>
            <a:ext cx="3309000" cy="27168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629275" y="1923950"/>
            <a:ext cx="3309000" cy="2716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5820125" y="25629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5820125" y="2921375"/>
            <a:ext cx="20802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2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3"/>
          </p:nvPr>
        </p:nvSpPr>
        <p:spPr>
          <a:xfrm>
            <a:off x="1243675" y="25629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1243675" y="2921375"/>
            <a:ext cx="20802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bg>
      <p:bgPr>
        <a:solidFill>
          <a:schemeClr val="accent4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765675" y="2400845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765675" y="2683096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2"/>
          </p:nvPr>
        </p:nvSpPr>
        <p:spPr>
          <a:xfrm>
            <a:off x="765675" y="3699168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3"/>
          </p:nvPr>
        </p:nvSpPr>
        <p:spPr>
          <a:xfrm>
            <a:off x="765675" y="3981420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 idx="4"/>
          </p:nvPr>
        </p:nvSpPr>
        <p:spPr>
          <a:xfrm>
            <a:off x="3017554" y="2400845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5"/>
          </p:nvPr>
        </p:nvSpPr>
        <p:spPr>
          <a:xfrm>
            <a:off x="3017554" y="2683096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6"/>
          </p:nvPr>
        </p:nvSpPr>
        <p:spPr>
          <a:xfrm>
            <a:off x="3017554" y="3699168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7"/>
          </p:nvPr>
        </p:nvSpPr>
        <p:spPr>
          <a:xfrm>
            <a:off x="3017554" y="3981420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8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-22750" y="-16600"/>
            <a:ext cx="240600" cy="518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4173600" y="1500475"/>
            <a:ext cx="2490600" cy="293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 flipH="1">
            <a:off x="6847500" y="1500475"/>
            <a:ext cx="1529700" cy="13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 flipH="1">
            <a:off x="6847500" y="3073600"/>
            <a:ext cx="1529700" cy="13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SECTION_TITLE_AND_DESCRIPTION_1_1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99575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99575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2"/>
          </p:nvPr>
        </p:nvSpPr>
        <p:spPr>
          <a:xfrm>
            <a:off x="353190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3"/>
          </p:nvPr>
        </p:nvSpPr>
        <p:spPr>
          <a:xfrm>
            <a:off x="353190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 idx="4"/>
          </p:nvPr>
        </p:nvSpPr>
        <p:spPr>
          <a:xfrm>
            <a:off x="606805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5"/>
          </p:nvPr>
        </p:nvSpPr>
        <p:spPr>
          <a:xfrm>
            <a:off x="606805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 idx="6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7"/>
          </p:nvPr>
        </p:nvSpPr>
        <p:spPr>
          <a:xfrm>
            <a:off x="99575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8"/>
          </p:nvPr>
        </p:nvSpPr>
        <p:spPr>
          <a:xfrm>
            <a:off x="99575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9"/>
          </p:nvPr>
        </p:nvSpPr>
        <p:spPr>
          <a:xfrm>
            <a:off x="353190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13"/>
          </p:nvPr>
        </p:nvSpPr>
        <p:spPr>
          <a:xfrm>
            <a:off x="353190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14"/>
          </p:nvPr>
        </p:nvSpPr>
        <p:spPr>
          <a:xfrm>
            <a:off x="606805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5"/>
          </p:nvPr>
        </p:nvSpPr>
        <p:spPr>
          <a:xfrm>
            <a:off x="606805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TITLE_AND_DESCRIPTION_2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ubTitle" idx="1"/>
          </p:nvPr>
        </p:nvSpPr>
        <p:spPr>
          <a:xfrm>
            <a:off x="5525500" y="1996250"/>
            <a:ext cx="27078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5525500" y="2516325"/>
            <a:ext cx="2554500" cy="17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-1176725" y="2381450"/>
            <a:ext cx="4779900" cy="39711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17400" y="2552303"/>
            <a:ext cx="28593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129750" y="3072841"/>
            <a:ext cx="2634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386100" y="1487903"/>
            <a:ext cx="21219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bg>
      <p:bgPr>
        <a:solidFill>
          <a:schemeClr val="accent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3188200" y="456150"/>
            <a:ext cx="5955900" cy="423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60825" y="694925"/>
            <a:ext cx="3176100" cy="8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4560825" y="1598825"/>
            <a:ext cx="2967600" cy="10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4560825" y="3432844"/>
            <a:ext cx="3168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-GB" sz="1000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-GB" sz="1000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, and infographics &amp; images by </a:t>
            </a:r>
            <a:r>
              <a:rPr lang="en-GB" sz="1000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. </a:t>
            </a:r>
            <a:endParaRPr sz="1000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4792425" y="-186600"/>
            <a:ext cx="4656000" cy="4530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766800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5021375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_AND_BODY_1_1">
    <p:bg>
      <p:bgPr>
        <a:solidFill>
          <a:schemeClr val="accent4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766800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2"/>
          </p:nvPr>
        </p:nvSpPr>
        <p:spPr>
          <a:xfrm>
            <a:off x="5021375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">
    <p:bg>
      <p:bgPr>
        <a:solidFill>
          <a:schemeClr val="accent4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6956200" y="-12250"/>
            <a:ext cx="2211900" cy="51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902250" y="610250"/>
            <a:ext cx="7339500" cy="3951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>
            <a:off x="4572000" y="-41975"/>
            <a:ext cx="4561800" cy="519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2_1">
    <p:bg>
      <p:bgPr>
        <a:solidFill>
          <a:schemeClr val="accent4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2300" y="0"/>
            <a:ext cx="6779400" cy="2572500"/>
          </a:xfrm>
          <a:prstGeom prst="rect">
            <a:avLst/>
          </a:prstGeom>
          <a:solidFill>
            <a:srgbClr val="8CBB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4" y="-73918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AFDF4"/>
              </a:buClr>
              <a:buSzPts val="5200"/>
              <a:buNone/>
              <a:defRPr sz="5200">
                <a:solidFill>
                  <a:srgbClr val="FAFDF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696" y="186323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17400" y="2552303"/>
            <a:ext cx="2859300" cy="4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129750" y="3072841"/>
            <a:ext cx="2634600" cy="8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1386100" y="1487903"/>
            <a:ext cx="2121900" cy="8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66800" y="1251925"/>
            <a:ext cx="7387200" cy="27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marL="914400" lvl="1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marL="1371600" lvl="2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marL="1828800" lvl="3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marL="2286000" lvl="4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marL="2743200" lvl="5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marL="3200400" lvl="6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marL="3657600" lvl="7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marL="4114800" lvl="8" indent="-307975"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4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60100" y="2372250"/>
            <a:ext cx="3297300" cy="24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786601" y="2372250"/>
            <a:ext cx="3297300" cy="24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1060100" y="1678350"/>
            <a:ext cx="2471100" cy="3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4"/>
          </p:nvPr>
        </p:nvSpPr>
        <p:spPr>
          <a:xfrm>
            <a:off x="4786600" y="1678350"/>
            <a:ext cx="2471100" cy="3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66800" y="1251925"/>
            <a:ext cx="7387200" cy="27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marL="914400" lvl="1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marL="1371600" lvl="2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marL="1828800" lvl="3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marL="2286000" lvl="4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marL="2743200" lvl="5" indent="-307975"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marL="3200400" lvl="6" indent="-307975"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marL="3657600" lvl="7" indent="-307975"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marL="4114800" lvl="8" indent="-307975"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-22750" y="-16600"/>
            <a:ext cx="240600" cy="518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89050" y="1455200"/>
            <a:ext cx="2808000" cy="5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89050" y="2324523"/>
            <a:ext cx="2808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8"/>
          <p:cNvSpPr/>
          <p:nvPr/>
        </p:nvSpPr>
        <p:spPr>
          <a:xfrm>
            <a:off x="-5150" y="3448200"/>
            <a:ext cx="3958500" cy="16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/>
          <p:nvPr/>
        </p:nvSpPr>
        <p:spPr>
          <a:xfrm>
            <a:off x="5206500" y="0"/>
            <a:ext cx="3958500" cy="24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1153550" y="144150"/>
            <a:ext cx="7817400" cy="4855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48025" y="3679050"/>
            <a:ext cx="29529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5525500" y="1920038"/>
            <a:ext cx="30432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5525500" y="2440115"/>
            <a:ext cx="3043200" cy="22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-32925" y="1431875"/>
            <a:ext cx="4773000" cy="373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2394600" y="1250700"/>
            <a:ext cx="4354800" cy="1300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2249400" y="2391350"/>
            <a:ext cx="4645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 idx="2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470775" y="1480725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3470775" y="1762975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 hasCustomPrompt="1"/>
          </p:nvPr>
        </p:nvSpPr>
        <p:spPr>
          <a:xfrm>
            <a:off x="3470775" y="6975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347077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4"/>
          </p:nvPr>
        </p:nvSpPr>
        <p:spPr>
          <a:xfrm>
            <a:off x="3470775" y="3594688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5" hasCustomPrompt="1"/>
          </p:nvPr>
        </p:nvSpPr>
        <p:spPr>
          <a:xfrm>
            <a:off x="347077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6004425" y="1480725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7"/>
          </p:nvPr>
        </p:nvSpPr>
        <p:spPr>
          <a:xfrm>
            <a:off x="6004425" y="1762975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8" hasCustomPrompt="1"/>
          </p:nvPr>
        </p:nvSpPr>
        <p:spPr>
          <a:xfrm>
            <a:off x="6004425" y="697575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6004425" y="3312438"/>
            <a:ext cx="23358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3"/>
          </p:nvPr>
        </p:nvSpPr>
        <p:spPr>
          <a:xfrm>
            <a:off x="6004425" y="3594688"/>
            <a:ext cx="23358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4" hasCustomPrompt="1"/>
          </p:nvPr>
        </p:nvSpPr>
        <p:spPr>
          <a:xfrm>
            <a:off x="6004425" y="2529288"/>
            <a:ext cx="2335800" cy="8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TITLE_AND_DESCRIPTION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995750" y="32333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995750" y="3591775"/>
            <a:ext cx="20802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2"/>
          </p:nvPr>
        </p:nvSpPr>
        <p:spPr>
          <a:xfrm>
            <a:off x="3531900" y="32333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3"/>
          </p:nvPr>
        </p:nvSpPr>
        <p:spPr>
          <a:xfrm>
            <a:off x="3531900" y="3591775"/>
            <a:ext cx="20802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 idx="4"/>
          </p:nvPr>
        </p:nvSpPr>
        <p:spPr>
          <a:xfrm>
            <a:off x="6068050" y="32333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5"/>
          </p:nvPr>
        </p:nvSpPr>
        <p:spPr>
          <a:xfrm>
            <a:off x="6068050" y="3591775"/>
            <a:ext cx="2080200" cy="8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6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bg>
      <p:bgPr>
        <a:solidFill>
          <a:schemeClr val="accent4">
            <a:alpha val="79000"/>
          </a:schemeClr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9173210" y="-12065"/>
            <a:ext cx="76200" cy="51955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902250" y="610250"/>
            <a:ext cx="7339500" cy="3951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832425" y="3039675"/>
            <a:ext cx="4232700" cy="5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832425" y="1452650"/>
            <a:ext cx="4232700" cy="14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accent4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60100" y="2372250"/>
            <a:ext cx="3297300" cy="24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786601" y="2372250"/>
            <a:ext cx="3297300" cy="24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1060100" y="1678350"/>
            <a:ext cx="2471100" cy="3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4"/>
          </p:nvPr>
        </p:nvSpPr>
        <p:spPr>
          <a:xfrm>
            <a:off x="4786600" y="1678350"/>
            <a:ext cx="2471100" cy="3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SECTION_TITLE_AND_DESCRIPTION_1_1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4572000" y="-41975"/>
            <a:ext cx="4561800" cy="519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5205725" y="1923950"/>
            <a:ext cx="3309000" cy="27168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629275" y="1923950"/>
            <a:ext cx="3309000" cy="2716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5820125" y="25629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5820125" y="2921375"/>
            <a:ext cx="20802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2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3"/>
          </p:nvPr>
        </p:nvSpPr>
        <p:spPr>
          <a:xfrm>
            <a:off x="1243675" y="25629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ubTitle" idx="4"/>
          </p:nvPr>
        </p:nvSpPr>
        <p:spPr>
          <a:xfrm>
            <a:off x="1243675" y="2921375"/>
            <a:ext cx="2080200" cy="10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bg>
      <p:bgPr>
        <a:solidFill>
          <a:schemeClr val="accent4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765675" y="2400845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765675" y="2683096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2"/>
          </p:nvPr>
        </p:nvSpPr>
        <p:spPr>
          <a:xfrm>
            <a:off x="765675" y="3699168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3"/>
          </p:nvPr>
        </p:nvSpPr>
        <p:spPr>
          <a:xfrm>
            <a:off x="765675" y="3981420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 idx="4"/>
          </p:nvPr>
        </p:nvSpPr>
        <p:spPr>
          <a:xfrm>
            <a:off x="3017554" y="2400845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5"/>
          </p:nvPr>
        </p:nvSpPr>
        <p:spPr>
          <a:xfrm>
            <a:off x="3017554" y="2683096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6"/>
          </p:nvPr>
        </p:nvSpPr>
        <p:spPr>
          <a:xfrm>
            <a:off x="3017554" y="3699168"/>
            <a:ext cx="19356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7"/>
          </p:nvPr>
        </p:nvSpPr>
        <p:spPr>
          <a:xfrm>
            <a:off x="3017554" y="3981420"/>
            <a:ext cx="1935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8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-22750" y="-16600"/>
            <a:ext cx="240600" cy="518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4173600" y="1500475"/>
            <a:ext cx="2490600" cy="293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 flipH="1">
            <a:off x="6847500" y="1500475"/>
            <a:ext cx="1529700" cy="13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 flipH="1">
            <a:off x="6847500" y="3073600"/>
            <a:ext cx="1529700" cy="136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SECTION_TITLE_AND_DESCRIPTION_1_1_2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99575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1"/>
          </p:nvPr>
        </p:nvSpPr>
        <p:spPr>
          <a:xfrm>
            <a:off x="99575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title" idx="2"/>
          </p:nvPr>
        </p:nvSpPr>
        <p:spPr>
          <a:xfrm>
            <a:off x="353190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3"/>
          </p:nvPr>
        </p:nvSpPr>
        <p:spPr>
          <a:xfrm>
            <a:off x="353190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 idx="4"/>
          </p:nvPr>
        </p:nvSpPr>
        <p:spPr>
          <a:xfrm>
            <a:off x="6068050" y="3730525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5"/>
          </p:nvPr>
        </p:nvSpPr>
        <p:spPr>
          <a:xfrm>
            <a:off x="6068050" y="4012775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 idx="6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7"/>
          </p:nvPr>
        </p:nvSpPr>
        <p:spPr>
          <a:xfrm>
            <a:off x="99575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8"/>
          </p:nvPr>
        </p:nvSpPr>
        <p:spPr>
          <a:xfrm>
            <a:off x="99575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9"/>
          </p:nvPr>
        </p:nvSpPr>
        <p:spPr>
          <a:xfrm>
            <a:off x="353190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13"/>
          </p:nvPr>
        </p:nvSpPr>
        <p:spPr>
          <a:xfrm>
            <a:off x="353190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14"/>
          </p:nvPr>
        </p:nvSpPr>
        <p:spPr>
          <a:xfrm>
            <a:off x="6068050" y="1941038"/>
            <a:ext cx="2080200" cy="3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15"/>
          </p:nvPr>
        </p:nvSpPr>
        <p:spPr>
          <a:xfrm>
            <a:off x="6068050" y="2223297"/>
            <a:ext cx="20802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TITLE_AND_DESCRIPTION_2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subTitle" idx="1"/>
          </p:nvPr>
        </p:nvSpPr>
        <p:spPr>
          <a:xfrm>
            <a:off x="5525500" y="1996250"/>
            <a:ext cx="27078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5525500" y="2516325"/>
            <a:ext cx="2554500" cy="17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/>
          <p:nvPr/>
        </p:nvSpPr>
        <p:spPr>
          <a:xfrm>
            <a:off x="-1176725" y="2381450"/>
            <a:ext cx="4779900" cy="39711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1">
    <p:bg>
      <p:bgPr>
        <a:solidFill>
          <a:schemeClr val="accent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/>
          <p:nvPr/>
        </p:nvSpPr>
        <p:spPr>
          <a:xfrm>
            <a:off x="3188200" y="456150"/>
            <a:ext cx="5955900" cy="423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60825" y="694925"/>
            <a:ext cx="3176100" cy="8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1"/>
          </p:nvPr>
        </p:nvSpPr>
        <p:spPr>
          <a:xfrm>
            <a:off x="4560825" y="1598825"/>
            <a:ext cx="2967600" cy="10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/>
          <p:nvPr/>
        </p:nvSpPr>
        <p:spPr>
          <a:xfrm>
            <a:off x="4560825" y="3432844"/>
            <a:ext cx="31686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CREDITS: This presentation template was created by </a:t>
            </a:r>
            <a:r>
              <a:rPr lang="en-GB" sz="1000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, including icons by </a:t>
            </a:r>
            <a:r>
              <a:rPr lang="en-GB" sz="1000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, and infographics &amp; images by </a:t>
            </a:r>
            <a:r>
              <a:rPr lang="en-GB" sz="1000">
                <a:solidFill>
                  <a:schemeClr val="accent3"/>
                </a:solidFill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-GB" sz="1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. </a:t>
            </a:r>
            <a:endParaRPr sz="1000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4792425" y="-186600"/>
            <a:ext cx="4656000" cy="4530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766800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5021375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_AND_BODY_1_1">
    <p:bg>
      <p:bgPr>
        <a:solidFill>
          <a:schemeClr val="accent4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766800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2"/>
          </p:nvPr>
        </p:nvSpPr>
        <p:spPr>
          <a:xfrm>
            <a:off x="5021375" y="1480525"/>
            <a:ext cx="3355800" cy="31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ONE_COLUMN_TEXT_1_1">
    <p:bg>
      <p:bgPr>
        <a:solidFill>
          <a:schemeClr val="accent4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6956200" y="-12250"/>
            <a:ext cx="2211900" cy="51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902250" y="610250"/>
            <a:ext cx="7339500" cy="39510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>
            <a:off x="4572000" y="-41975"/>
            <a:ext cx="4561800" cy="519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-22750" y="-16600"/>
            <a:ext cx="240600" cy="518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2_1">
    <p:bg>
      <p:bgPr>
        <a:solidFill>
          <a:schemeClr val="accent4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89050" y="1455200"/>
            <a:ext cx="2808000" cy="5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89050" y="2324523"/>
            <a:ext cx="2808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accent1"/>
                </a:solidFill>
              </a:defRPr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accent1"/>
                </a:solidFill>
              </a:defRPr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3A88C">
              <a:alpha val="16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8"/>
          <p:cNvSpPr/>
          <p:nvPr/>
        </p:nvSpPr>
        <p:spPr>
          <a:xfrm>
            <a:off x="-5150" y="3448200"/>
            <a:ext cx="3958500" cy="169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/>
          <p:nvPr/>
        </p:nvSpPr>
        <p:spPr>
          <a:xfrm>
            <a:off x="5206500" y="0"/>
            <a:ext cx="3958500" cy="24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1153550" y="144150"/>
            <a:ext cx="7817400" cy="48552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48025" y="3679050"/>
            <a:ext cx="29529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5525500" y="1920038"/>
            <a:ext cx="30432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5525500" y="2440115"/>
            <a:ext cx="3043200" cy="22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-32925" y="1431875"/>
            <a:ext cx="4773000" cy="373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766800" y="525600"/>
            <a:ext cx="761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obster Two"/>
              <a:buNone/>
              <a:defRPr sz="2800">
                <a:solidFill>
                  <a:schemeClr val="accent4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Char char="●"/>
              <a:defRPr sz="1800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Lobster Two"/>
              <a:buNone/>
              <a:defRPr sz="2800">
                <a:solidFill>
                  <a:schemeClr val="accent4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xygen"/>
              <a:buChar char="●"/>
              <a:defRPr sz="1800"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●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xygen"/>
              <a:buChar char="○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xygen"/>
              <a:buChar char="■"/>
              <a:defRPr>
                <a:solidFill>
                  <a:schemeClr val="accent4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2059305" y="690880"/>
            <a:ext cx="5304790" cy="6426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i="1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Theory of Microbiome Analysis Workshop</a:t>
            </a:r>
            <a:endParaRPr lang="en-US" altLang="en-GB" b="1" i="1" dirty="0">
              <a:solidFill>
                <a:schemeClr val="bg1"/>
              </a:solidFill>
              <a:latin typeface="Times New Roman" panose="02020503050405090304" pitchFamily="18" charset="0"/>
              <a:ea typeface="Open Sans"/>
              <a:cs typeface="Times New Roman" panose="02020503050405090304" pitchFamily="18" charset="0"/>
              <a:sym typeface="+mn-ea"/>
            </a:endParaRPr>
          </a:p>
        </p:txBody>
      </p:sp>
      <p:sp>
        <p:nvSpPr>
          <p:cNvPr id="154" name="Google Shape;154;p28"/>
          <p:cNvSpPr/>
          <p:nvPr/>
        </p:nvSpPr>
        <p:spPr>
          <a:xfrm rot="-5400000">
            <a:off x="4547275" y="2601815"/>
            <a:ext cx="48300" cy="29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 Box 0"/>
          <p:cNvSpPr txBox="1"/>
          <p:nvPr/>
        </p:nvSpPr>
        <p:spPr>
          <a:xfrm>
            <a:off x="1223010" y="1633855"/>
            <a:ext cx="66973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16S rRNA Sequencing and Analysis: Data Tranformation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387600" y="2858135"/>
            <a:ext cx="43688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Helvetica Regular" charset="0"/>
                <a:cs typeface="Helvetica Regular" charset="0"/>
                <a:sym typeface="+mn-ea"/>
              </a:rPr>
              <a:t> </a:t>
            </a:r>
            <a:r>
              <a:rPr 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Yao Lu</a:t>
            </a:r>
            <a:br>
              <a:rPr 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</a:br>
            <a:r>
              <a:rPr lang="en-CA" sz="1600" dirty="0">
                <a:solidFill>
                  <a:schemeClr val="bg1"/>
                </a:solidFill>
                <a:latin typeface="Helvetica Regular" charset="0"/>
                <a:cs typeface="Helvetica Regular" charset="0"/>
                <a:sym typeface="+mn-ea"/>
              </a:rPr>
              <a:t>PhD Candidate</a:t>
            </a:r>
            <a:br>
              <a:rPr lang="en-CA" sz="1600" dirty="0">
                <a:solidFill>
                  <a:schemeClr val="bg1"/>
                </a:solidFill>
                <a:latin typeface="Helvetica Regular" charset="0"/>
                <a:cs typeface="Helvetica Regular" charset="0"/>
                <a:sym typeface="+mn-ea"/>
              </a:rPr>
            </a:br>
            <a:r>
              <a:rPr lang="en-US" alt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Department of Microbiology and Immunology</a:t>
            </a:r>
          </a:p>
          <a:p>
            <a:pPr algn="ctr"/>
            <a:r>
              <a:rPr lang="en-US" alt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Micgill University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2022-</a:t>
            </a:r>
            <a:r>
              <a:rPr lang="en-US" alt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Oct</a:t>
            </a:r>
            <a:r>
              <a:rPr 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-</a:t>
            </a:r>
            <a:r>
              <a:rPr lang="en-US" altLang="en-GB" sz="1600">
                <a:solidFill>
                  <a:schemeClr val="bg1"/>
                </a:solidFill>
                <a:latin typeface="Helvetica Regular" charset="0"/>
                <a:ea typeface="Open Sans"/>
                <a:cs typeface="Helvetica Regular" charset="0"/>
                <a:sym typeface="Open Sans"/>
              </a:rPr>
              <a:t>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459740" y="305435"/>
            <a:ext cx="3414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Overall performance </a:t>
            </a:r>
            <a:r>
              <a:rPr lang="en-US" sz="2000">
                <a:latin typeface="Ayuthaya" panose="00000400000000000000" charset="0"/>
                <a:cs typeface="Ayuthaya" panose="00000400000000000000" charset="0"/>
              </a:rPr>
              <a:t>I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211580" y="4716145"/>
            <a:ext cx="191008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/>
              <a:t>Weiss et al. Microbiome (2017) 5:27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5" y="876935"/>
            <a:ext cx="3267710" cy="368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575" y="1910080"/>
            <a:ext cx="4045585" cy="23139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709920" y="4716145"/>
            <a:ext cx="2809875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/>
              <a:t>Huang L. et al. </a:t>
            </a:r>
            <a:r>
              <a:rPr lang="en-US" sz="800">
                <a:sym typeface="+mn-ea"/>
              </a:rPr>
              <a:t> Nature Communications </a:t>
            </a:r>
            <a:r>
              <a:rPr lang="en-US" sz="800"/>
              <a:t>(2020)11:3514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87795" y="1521460"/>
            <a:ext cx="228282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Elib-TMM: enhanced TMM edgeR package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0"/>
          <p:cNvSpPr txBox="1"/>
          <p:nvPr/>
        </p:nvSpPr>
        <p:spPr>
          <a:xfrm>
            <a:off x="459740" y="305435"/>
            <a:ext cx="3414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Overall performance </a:t>
            </a:r>
            <a:r>
              <a:rPr lang="en-US" sz="2000">
                <a:latin typeface="Ayuthaya" panose="00000400000000000000" charset="0"/>
                <a:cs typeface="Ayuthaya" panose="00000400000000000000" charset="0"/>
              </a:rPr>
              <a:t>II: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1223010"/>
            <a:ext cx="5750560" cy="34518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70280" y="762635"/>
            <a:ext cx="60686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200"/>
          </a:p>
          <a:p>
            <a:r>
              <a:rPr lang="en-US" sz="1200"/>
              <a:t>Box plot of residuals between true sampling fraction and its estimate for each sample.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771140" y="4749165"/>
            <a:ext cx="3216275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/>
              <a:t>Huang L., et al. npj Biofilms and Microbiomes (2020) 6:60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0"/>
          <p:cNvSpPr txBox="1"/>
          <p:nvPr/>
        </p:nvSpPr>
        <p:spPr>
          <a:xfrm>
            <a:off x="459740" y="305435"/>
            <a:ext cx="3414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Overall performance </a:t>
            </a:r>
            <a:r>
              <a:rPr lang="en-US" sz="2000">
                <a:latin typeface="Ayuthaya" panose="00000400000000000000" charset="0"/>
                <a:cs typeface="Ayuthaya" panose="00000400000000000000" charset="0"/>
              </a:rPr>
              <a:t>III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06755" y="995045"/>
            <a:ext cx="63912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200"/>
          </a:p>
          <a:p>
            <a:r>
              <a:rPr lang="en-US" sz="1200"/>
              <a:t> Performance of transformation methods in recovering taxon-load associations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75" y="1895475"/>
            <a:ext cx="7553960" cy="24409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20620" y="4674235"/>
            <a:ext cx="3768090" cy="229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/>
              <a:t>Verónica Lloréns-Rico., et al. Nature Communications (2021)12:3562 </a:t>
            </a:r>
            <a:endParaRPr lang="en-US" altLang="en-US" sz="900">
              <a:ea typeface="SimSun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0"/>
          <p:cNvSpPr txBox="1"/>
          <p:nvPr/>
        </p:nvSpPr>
        <p:spPr>
          <a:xfrm>
            <a:off x="459740" y="305435"/>
            <a:ext cx="3414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ym typeface="+mn-ea"/>
              </a:rPr>
              <a:t>Effect on alpha-diversity:</a:t>
            </a:r>
            <a:endParaRPr lang="en-US" sz="2000">
              <a:latin typeface="Ayuthaya" panose="00000400000000000000" charset="0"/>
              <a:cs typeface="Ayuthaya" panose="00000400000000000000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953135" y="807085"/>
            <a:ext cx="68630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200"/>
          </a:p>
          <a:p>
            <a:r>
              <a:rPr lang="en-US" sz="1200"/>
              <a:t>Correlation between the observed richness in the original synthetic communities and (transformed) sequence matrices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870835" y="4732655"/>
            <a:ext cx="376809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/>
              <a:t>Verónica Lloréns-Rico., et al. Nature Communications (2021)12:3562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1720215"/>
            <a:ext cx="7623175" cy="24174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0"/>
          <p:cNvSpPr txBox="1"/>
          <p:nvPr/>
        </p:nvSpPr>
        <p:spPr>
          <a:xfrm>
            <a:off x="459740" y="305435"/>
            <a:ext cx="4667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Effect on community-level comparisons: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177925" y="4785995"/>
            <a:ext cx="3216275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/>
              <a:t>Donald T. McKnight., et al. Methods Ecol Evol. 2019;10:389–400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30" y="1271905"/>
            <a:ext cx="3155950" cy="1871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3330" y="17780"/>
            <a:ext cx="2181225" cy="471424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234555" y="3143250"/>
            <a:ext cx="152781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00"/>
              <a:t>Correlations between the Bray–Curtis dissimilarities for the original (non-normalized [true]) data and the Bray–Curtis dissimilarities following normalization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692785" y="3236595"/>
            <a:ext cx="334264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1000"/>
              <a:t>Samples (S5–S7) from three hypothetical communities illustrating the potential problems that arise from log transforming community data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554605" y="2156460"/>
            <a:ext cx="4035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Notes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/>
        </p:nvSpPr>
        <p:spPr>
          <a:xfrm>
            <a:off x="676910" y="408305"/>
            <a:ext cx="2770505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</a:pPr>
            <a:r>
              <a:rPr lang="en-US" sz="2000">
                <a:latin typeface="Arial Regular" panose="020B0604020202090204" charset="0"/>
                <a:ea typeface="Oxygen"/>
                <a:cs typeface="Arial Regular" panose="020B0604020202090204" charset="0"/>
                <a:sym typeface="Oxygen"/>
              </a:rPr>
              <a:t>Take home message</a:t>
            </a:r>
            <a:r>
              <a:rPr lang="zh-CN" altLang="en-US" sz="2000">
                <a:latin typeface="Arial Regular" panose="020B0604020202090204" charset="0"/>
                <a:ea typeface="SimSun" charset="0"/>
                <a:cs typeface="Arial Regular" panose="020B0604020202090204" charset="0"/>
                <a:sym typeface="Oxygen"/>
              </a:rPr>
              <a:t>：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85495" y="1043305"/>
            <a:ext cx="764032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/>
              <a:t>ANCOM-BC, TMM and CSS have relative better performance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/>
              <a:t>Library size is a frequent confounding factor that obscures biologically meaningful results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/>
              <a:t>Log-like transformation does not work well with ecologically useful metrics, while TSS is suitable for community-level comparisons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/>
              <a:t>Alpha-diversity does not significantly depend on the normalization method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/>
              <a:t>Many microbial environments are highly variable in microbial composition, which would violate the assumption of a constant abundance of a majority of species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en-US"/>
              <a:t>Normalization method selection is highly related to the downstream analysis approaches and experiment design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694055" y="323850"/>
            <a:ext cx="3804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Implementation of the methods </a:t>
            </a:r>
          </a:p>
        </p:txBody>
      </p:sp>
      <p:graphicFrame>
        <p:nvGraphicFramePr>
          <p:cNvPr id="4" name="Table -1"/>
          <p:cNvGraphicFramePr/>
          <p:nvPr>
            <p:custDataLst>
              <p:tags r:id="rId1"/>
            </p:custDataLst>
          </p:nvPr>
        </p:nvGraphicFramePr>
        <p:xfrm>
          <a:off x="2281555" y="922655"/>
          <a:ext cx="3123565" cy="279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Method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ea typeface="Calibri" charset="0"/>
                          <a:cs typeface="Arial Bold" panose="020B0604020202090204" charset="0"/>
                        </a:rPr>
                        <a:t>Original R package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TSS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93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CSS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metagenomeSeq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UQ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edgeR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VST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DESeq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TMM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edgeR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CLR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RLE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  <a:sym typeface="+mn-ea"/>
                        </a:rPr>
                        <a:t>DESeq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ANCOM-BC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ANCOM-BC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Wrench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  <a:sym typeface="+mn-ea"/>
                        </a:rPr>
                        <a:t>Wrench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  <a:sym typeface="+mn-ea"/>
                        </a:rPr>
                        <a:t>GMPR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  <a:sym typeface="+mn-ea"/>
                        </a:rPr>
                        <a:t>GMPR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1078230" y="4064000"/>
            <a:ext cx="6376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Other platforms: MicrobiomeAnalyst website and R package</a:t>
            </a:r>
          </a:p>
          <a:p>
            <a:r>
              <a:rPr lang="en-US"/>
              <a:t>                          phyloseq R package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8"/>
          <p:cNvSpPr/>
          <p:nvPr/>
        </p:nvSpPr>
        <p:spPr>
          <a:xfrm>
            <a:off x="351300" y="1914250"/>
            <a:ext cx="8441400" cy="30303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8"/>
          <p:cNvSpPr txBox="1">
            <a:spLocks noGrp="1"/>
          </p:cNvSpPr>
          <p:nvPr>
            <p:ph type="title"/>
          </p:nvPr>
        </p:nvSpPr>
        <p:spPr>
          <a:xfrm>
            <a:off x="2394600" y="1250700"/>
            <a:ext cx="4354800" cy="13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984,300</a:t>
            </a:r>
          </a:p>
        </p:txBody>
      </p:sp>
      <p:sp>
        <p:nvSpPr>
          <p:cNvPr id="498" name="Google Shape;498;p48"/>
          <p:cNvSpPr txBox="1">
            <a:spLocks noGrp="1"/>
          </p:cNvSpPr>
          <p:nvPr>
            <p:ph type="body" idx="1"/>
          </p:nvPr>
        </p:nvSpPr>
        <p:spPr>
          <a:xfrm>
            <a:off x="2249400" y="2689165"/>
            <a:ext cx="4645200" cy="8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altLang="en-GB" sz="2000" i="1"/>
              <a:t>Questions</a:t>
            </a:r>
            <a:r>
              <a:rPr lang="zh-CN" altLang="en-US" sz="2000" i="1">
                <a:ea typeface="SimSun" charset="0"/>
              </a:rPr>
              <a:t>？</a:t>
            </a:r>
          </a:p>
        </p:txBody>
      </p:sp>
      <p:sp>
        <p:nvSpPr>
          <p:cNvPr id="2" name="Title 0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sz="6000"/>
              <a:t>Thanks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/>
        </p:nvSpPr>
        <p:spPr>
          <a:xfrm>
            <a:off x="703355" y="393975"/>
            <a:ext cx="1767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indent="0"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3" name="Picture 0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E4">
                  <a:alpha val="100000"/>
                </a:srgbClr>
              </a:clrFrom>
              <a:clrTo>
                <a:srgbClr val="FBFBE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935" y="2025015"/>
            <a:ext cx="1362075" cy="8477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85445" y="393700"/>
            <a:ext cx="6546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Workflow of 16S rRNA sequencing data analysis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803400" y="2411095"/>
            <a:ext cx="800735" cy="76200"/>
          </a:xfrm>
          <a:prstGeom prst="rightArrow">
            <a:avLst>
              <a:gd name="adj1" fmla="val 50000"/>
              <a:gd name="adj2" fmla="val 166386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689100" y="2135505"/>
            <a:ext cx="12160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Pre-processing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r="52434"/>
          <a:stretch>
            <a:fillRect/>
          </a:stretch>
        </p:blipFill>
        <p:spPr>
          <a:xfrm>
            <a:off x="2905125" y="1588135"/>
            <a:ext cx="872490" cy="706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52480"/>
          <a:stretch>
            <a:fillRect/>
          </a:stretch>
        </p:blipFill>
        <p:spPr>
          <a:xfrm>
            <a:off x="2905125" y="2487295"/>
            <a:ext cx="972185" cy="7816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876040" y="2410460"/>
            <a:ext cx="439420" cy="76200"/>
          </a:xfrm>
          <a:prstGeom prst="rightArrow">
            <a:avLst>
              <a:gd name="adj1" fmla="val 50000"/>
              <a:gd name="adj2" fmla="val 155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436370" y="2540635"/>
            <a:ext cx="108839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457200"/>
            <a:r>
              <a:rPr lang="en-US" altLang="zh-CN" sz="1000">
                <a:latin typeface="Arial Regular" panose="020B0604020202090204" charset="0"/>
                <a:cs typeface="Arial Regular" panose="020B0604020202090204" charset="0"/>
              </a:rPr>
              <a:t>Mothur </a:t>
            </a:r>
          </a:p>
          <a:p>
            <a:pPr marL="0" indent="457200"/>
            <a:r>
              <a:rPr lang="en-US" altLang="zh-CN" sz="1000">
                <a:latin typeface="Arial Regular" panose="020B0604020202090204" charset="0"/>
                <a:cs typeface="Arial Regular" panose="020B0604020202090204" charset="0"/>
              </a:rPr>
              <a:t>QiiME2</a:t>
            </a:r>
          </a:p>
          <a:p>
            <a:pPr marL="0" indent="457200"/>
            <a:r>
              <a:rPr lang="en-US" altLang="zh-CN" sz="1000">
                <a:latin typeface="Arial Regular" panose="020B0604020202090204" charset="0"/>
                <a:cs typeface="Arial Regular" panose="020B0604020202090204" charset="0"/>
              </a:rPr>
              <a:t>DADA2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501515" y="1588135"/>
            <a:ext cx="15151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processing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51350" y="2025015"/>
            <a:ext cx="1565910" cy="1080135"/>
          </a:xfrm>
          <a:prstGeom prst="roundRect">
            <a:avLst/>
          </a:prstGeo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l">
              <a:buFont typeface="Arial" panose="020B0604020202090204" pitchFamily="34" charset="0"/>
              <a:buChar char="•"/>
            </a:pPr>
            <a:r>
              <a:rPr lang="en-US" sz="1200">
                <a:solidFill>
                  <a:srgbClr val="000000"/>
                </a:solidFill>
              </a:rPr>
              <a:t>Filtration</a:t>
            </a:r>
          </a:p>
          <a:p>
            <a:pPr marL="171450" indent="-171450" algn="l">
              <a:buFont typeface="Arial" panose="020B0604020202090204" pitchFamily="34" charset="0"/>
              <a:buChar char="•"/>
            </a:pPr>
            <a:endParaRPr lang="en-US" sz="1200">
              <a:solidFill>
                <a:srgbClr val="000000"/>
              </a:solidFill>
            </a:endParaRPr>
          </a:p>
          <a:p>
            <a:pPr marL="171450" indent="-171450" algn="l">
              <a:buFont typeface="Arial" panose="020B0604020202090204" pitchFamily="34" charset="0"/>
              <a:buChar char="•"/>
            </a:pPr>
            <a:r>
              <a:rPr lang="en-US" sz="1300" b="1">
                <a:solidFill>
                  <a:srgbClr val="C00000"/>
                </a:solidFill>
                <a:latin typeface="Arial Bold" panose="020B0604020202090204" charset="0"/>
                <a:cs typeface="Arial Bold" panose="020B0604020202090204" charset="0"/>
              </a:rPr>
              <a:t>Normalization</a:t>
            </a:r>
          </a:p>
        </p:txBody>
      </p:sp>
      <p:sp>
        <p:nvSpPr>
          <p:cNvPr id="15" name="Right Arrow 14"/>
          <p:cNvSpPr/>
          <p:nvPr/>
        </p:nvSpPr>
        <p:spPr>
          <a:xfrm rot="19380000">
            <a:off x="6187440" y="1746885"/>
            <a:ext cx="552450" cy="76200"/>
          </a:xfrm>
          <a:prstGeom prst="rightArrow">
            <a:avLst>
              <a:gd name="adj1" fmla="val 50000"/>
              <a:gd name="adj2" fmla="val 166386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700" y="1262380"/>
            <a:ext cx="1402080" cy="657225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967855" y="1168400"/>
            <a:ext cx="1675765" cy="857250"/>
          </a:xfrm>
          <a:prstGeom prst="roundRect">
            <a:avLst/>
          </a:prstGeo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Font typeface="Arial" panose="020B0604020202090204" pitchFamily="34" charset="0"/>
              <a:buNone/>
            </a:pPr>
            <a:endParaRPr lang="en-US" sz="1200" b="1">
              <a:solidFill>
                <a:srgbClr val="C00000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7189470" y="820420"/>
            <a:ext cx="15151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Comunity profiling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268085" y="2633345"/>
            <a:ext cx="439420" cy="76200"/>
          </a:xfrm>
          <a:prstGeom prst="rightArrow">
            <a:avLst>
              <a:gd name="adj1" fmla="val 50000"/>
              <a:gd name="adj2" fmla="val 15500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7045960" y="2265045"/>
            <a:ext cx="15982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Differential analysis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4485" y="2662555"/>
            <a:ext cx="699770" cy="50673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967855" y="2540635"/>
            <a:ext cx="1734820" cy="804545"/>
          </a:xfrm>
          <a:prstGeom prst="roundRect">
            <a:avLst/>
          </a:prstGeom>
          <a:noFill/>
          <a:ln w="127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Font typeface="Arial" panose="020B0604020202090204" pitchFamily="34" charset="0"/>
              <a:buNone/>
            </a:pPr>
            <a:endParaRPr lang="en-US" sz="1200" b="1">
              <a:solidFill>
                <a:srgbClr val="C00000"/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7045325" y="2562225"/>
            <a:ext cx="8991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altLang="zh-CN" sz="1000" b="0">
                <a:latin typeface="Arial Regular" panose="020B0604020202090204" charset="0"/>
                <a:cs typeface="Arial Regular" panose="020B0604020202090204" charset="0"/>
              </a:rPr>
              <a:t>LEfSe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sz="1000">
                <a:latin typeface="Arial Regular" panose="020B0604020202090204" charset="0"/>
                <a:cs typeface="Arial Regular" panose="020B0604020202090204" charset="0"/>
              </a:rPr>
              <a:t>Wilcoxon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sz="1000">
                <a:latin typeface="Arial Regular" panose="020B0604020202090204" charset="0"/>
                <a:cs typeface="Arial Regular" panose="020B0604020202090204" charset="0"/>
              </a:rPr>
              <a:t>DESeq2 </a:t>
            </a:r>
          </a:p>
          <a:p>
            <a:pPr marL="171450" indent="-171450">
              <a:buFont typeface="Arial" panose="020B0604020202090204" pitchFamily="34" charset="0"/>
              <a:buChar char="•"/>
            </a:pPr>
            <a:r>
              <a:rPr lang="en-US" sz="1000">
                <a:latin typeface="Arial Regular" panose="020B0604020202090204" charset="0"/>
                <a:cs typeface="Arial Regular" panose="020B0604020202090204" charset="0"/>
              </a:rPr>
              <a:t>edgeR  </a:t>
            </a:r>
          </a:p>
        </p:txBody>
      </p:sp>
      <p:sp>
        <p:nvSpPr>
          <p:cNvPr id="25" name="Right Arrow 24"/>
          <p:cNvSpPr/>
          <p:nvPr/>
        </p:nvSpPr>
        <p:spPr>
          <a:xfrm rot="2280000">
            <a:off x="6184900" y="3588385"/>
            <a:ext cx="552450" cy="76200"/>
          </a:xfrm>
          <a:prstGeom prst="rightArrow">
            <a:avLst>
              <a:gd name="adj1" fmla="val 50000"/>
              <a:gd name="adj2" fmla="val 166386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6"/>
          <p:cNvSpPr txBox="1"/>
          <p:nvPr/>
        </p:nvSpPr>
        <p:spPr>
          <a:xfrm>
            <a:off x="7045325" y="3893185"/>
            <a:ext cx="8991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buFont typeface="Arial" panose="020B0604020202090204" pitchFamily="34" charset="0"/>
              <a:buNone/>
            </a:pPr>
            <a:r>
              <a:rPr lang="en-US" sz="2000">
                <a:latin typeface="Arial Regular" panose="020B0604020202090204" charset="0"/>
                <a:cs typeface="Arial Regular" panose="020B0604020202090204" charset="0"/>
              </a:rPr>
              <a:t>......</a:t>
            </a:r>
            <a:r>
              <a:rPr lang="en-US">
                <a:latin typeface="Arial Regular" panose="020B0604020202090204" charset="0"/>
                <a:cs typeface="Arial Regular" panose="020B060402020209020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5305" y="548005"/>
            <a:ext cx="4627880" cy="2113915"/>
            <a:chOff x="3636" y="606"/>
            <a:chExt cx="7288" cy="3329"/>
          </a:xfrm>
        </p:grpSpPr>
        <p:sp>
          <p:nvSpPr>
            <p:cNvPr id="6" name="Text Box 0"/>
            <p:cNvSpPr txBox="1"/>
            <p:nvPr/>
          </p:nvSpPr>
          <p:spPr>
            <a:xfrm>
              <a:off x="3636" y="606"/>
              <a:ext cx="537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normalization?</a:t>
              </a:r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3851" y="2095"/>
              <a:ext cx="7073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charset="0"/>
                <a:buChar char=""/>
              </a:pPr>
              <a:r>
                <a:rPr lang="en-US">
                  <a:sym typeface="+mn-ea"/>
                </a:rPr>
                <a:t>Uneven sampling depth (library size)</a:t>
              </a:r>
            </a:p>
            <a:p>
              <a:pPr marL="285750" indent="-285750">
                <a:buFont typeface="Wingdings" panose="05000000000000000000" charset="0"/>
                <a:buChar char=""/>
              </a:pPr>
              <a:endParaRPr lang="en-US"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"/>
              </a:pPr>
              <a:r>
                <a:rPr lang="en-US">
                  <a:sym typeface="+mn-ea"/>
                </a:rPr>
                <a:t>Sparsity (zero values)</a:t>
              </a:r>
            </a:p>
            <a:p>
              <a:pPr marL="285750" indent="-285750">
                <a:buFont typeface="Wingdings" panose="05000000000000000000" charset="0"/>
                <a:buChar char=""/>
              </a:pPr>
              <a:endParaRPr lang="en-US">
                <a:sym typeface="+mn-ea"/>
              </a:endParaRPr>
            </a:p>
            <a:p>
              <a:pPr marL="285750" indent="-285750">
                <a:buFont typeface="Wingdings" panose="05000000000000000000" charset="0"/>
                <a:buChar char=""/>
              </a:pPr>
              <a:r>
                <a:rPr lang="en-US">
                  <a:sym typeface="+mn-ea"/>
                </a:rPr>
                <a:t>Compositional </a:t>
              </a:r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290" y="1109980"/>
            <a:ext cx="3131185" cy="262318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996815" y="3950970"/>
            <a:ext cx="3216275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"/>
              <a:t>Gloor, Gregory B., et al. Frontiers in microbiology 8 (2017): 2224.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261870" y="2156460"/>
            <a:ext cx="4620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Normalization Methods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50215" y="354965"/>
            <a:ext cx="1969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Normalization: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02920" y="822325"/>
            <a:ext cx="837184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ym typeface="+mn-ea"/>
              </a:rPr>
              <a:t>transforming the data in order to enable accurate comparison of statistics from different measurements </a:t>
            </a:r>
            <a:endParaRPr lang="en-US"/>
          </a:p>
        </p:txBody>
      </p:sp>
      <p:graphicFrame>
        <p:nvGraphicFramePr>
          <p:cNvPr id="7" name="Google Shape;408;p46"/>
          <p:cNvGraphicFramePr/>
          <p:nvPr>
            <p:custDataLst>
              <p:tags r:id="rId1"/>
            </p:custDataLst>
          </p:nvPr>
        </p:nvGraphicFramePr>
        <p:xfrm>
          <a:off x="991870" y="1265555"/>
          <a:ext cx="7394575" cy="3609975"/>
        </p:xfrm>
        <a:graphic>
          <a:graphicData uri="http://schemas.openxmlformats.org/drawingml/2006/table">
            <a:tbl>
              <a:tblPr>
                <a:noFill/>
                <a:tableStyleId>{DE7AC644-80DC-4E5D-9A7D-5C6753E9B61C}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400" b="1">
                          <a:solidFill>
                            <a:srgbClr val="000000"/>
                          </a:solidFill>
                          <a:uFillTx/>
                          <a:latin typeface="Arial Bold" panose="020B0604020202090204" charset="0"/>
                          <a:ea typeface="Oxygen"/>
                          <a:cs typeface="Arial Bold" panose="020B0604020202090204" charset="0"/>
                          <a:sym typeface="Oxygen"/>
                        </a:rPr>
                        <a:t>Rarefaction</a:t>
                      </a:r>
                    </a:p>
                  </a:txBody>
                  <a:tcPr marL="91425" marR="91425" marT="91425" marB="91425" anchor="ctr">
                    <a:lnL>
                      <a:noFill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>
                      <a:noFill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en-US"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Refary to minimum library size</a:t>
                      </a:r>
                    </a:p>
                  </a:txBody>
                  <a:tcPr marL="91425" marR="91425" marT="91425" marB="91425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400" b="1">
                          <a:solidFill>
                            <a:srgbClr val="000000"/>
                          </a:solidFill>
                          <a:uFillTx/>
                          <a:latin typeface="Arial Bold" panose="020B0604020202090204" charset="0"/>
                          <a:ea typeface="Oxygen"/>
                          <a:cs typeface="Arial Bold" panose="020B0604020202090204" charset="0"/>
                          <a:sym typeface="Oxygen"/>
                        </a:rPr>
                        <a:t>Scaling</a:t>
                      </a:r>
                    </a:p>
                  </a:txBody>
                  <a:tcPr marL="91425" marR="91425" marT="91425" marB="91425" anchor="ctr">
                    <a:lnL>
                      <a:noFill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en-US"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Total sum scaling (TSS)</a:t>
                      </a:r>
                    </a:p>
                    <a:p>
                      <a:pPr marL="171450" lvl="0" indent="-17145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en-US"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Cumulative sum scaling (CSS)</a:t>
                      </a:r>
                    </a:p>
                    <a:p>
                      <a:pPr marL="171450" lvl="0" indent="-17145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en-US"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Upper-quartile normalization (UQ)</a:t>
                      </a:r>
                    </a:p>
                  </a:txBody>
                  <a:tcPr marL="91425" marR="91425" marT="91425" marB="91425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</a:lnT>
                    <a:lnB w="9525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3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400" b="1">
                          <a:solidFill>
                            <a:srgbClr val="000000"/>
                          </a:solidFill>
                          <a:latin typeface="Arial Bold" panose="020B0604020202090204" charset="0"/>
                          <a:ea typeface="Oxygen"/>
                          <a:cs typeface="Arial Bold" panose="020B0604020202090204" charset="0"/>
                          <a:sym typeface="Oxygen"/>
                        </a:rPr>
                        <a:t>Transformation</a:t>
                      </a:r>
                    </a:p>
                  </a:txBody>
                  <a:tcPr marL="91425" marR="91425" marT="91425" marB="91425" anchor="ctr">
                    <a:lnL>
                      <a:noFill/>
                    </a:lnL>
                    <a:lnR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Trimmed mean of M-values (TMM)</a:t>
                      </a:r>
                    </a:p>
                    <a:p>
                      <a:pPr marL="171450" lvl="0" indent="-17145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lang="en-US"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V</a:t>
                      </a:r>
                      <a:r>
                        <a:rPr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ariance stabilizing transformation</a:t>
                      </a:r>
                      <a:r>
                        <a:rPr lang="en-US"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(VST)</a:t>
                      </a:r>
                      <a:endParaRPr sz="1200">
                        <a:latin typeface="Arial Regular" panose="020B0604020202090204" charset="0"/>
                        <a:ea typeface="Oxygen"/>
                        <a:cs typeface="Arial Regular" panose="020B0604020202090204" charset="0"/>
                        <a:sym typeface="Oxygen"/>
                      </a:endParaRPr>
                    </a:p>
                    <a:p>
                      <a:pPr marL="171450" lvl="0" indent="-17145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Relative log expression (RLE)</a:t>
                      </a:r>
                    </a:p>
                    <a:p>
                      <a:pPr marL="171450" lvl="0" indent="-17145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Centered log ratio (CLR)</a:t>
                      </a:r>
                    </a:p>
                    <a:p>
                      <a:pPr marL="171450" lvl="0" indent="-17145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Analysis of Compositions of Microbiome with Bias Correction (ANCOM-BC)</a:t>
                      </a:r>
                    </a:p>
                    <a:p>
                      <a:pPr marL="171450" lvl="0" indent="-17145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Wrench</a:t>
                      </a:r>
                    </a:p>
                    <a:p>
                      <a:pPr marL="171450" lvl="0" indent="-171450" algn="l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90204" pitchFamily="34" charset="0"/>
                        <a:buChar char="•"/>
                      </a:pPr>
                      <a:r>
                        <a:rPr sz="1200">
                          <a:latin typeface="Arial Regular" panose="020B0604020202090204" charset="0"/>
                          <a:ea typeface="Oxygen"/>
                          <a:cs typeface="Arial Regular" panose="020B0604020202090204" charset="0"/>
                          <a:sym typeface="Oxygen"/>
                        </a:rPr>
                        <a:t>Geometric mean of pairwise ratios (GMPR)</a:t>
                      </a:r>
                    </a:p>
                  </a:txBody>
                  <a:tcPr marL="91425" marR="91425" marT="91425" marB="91425" anchor="ctr">
                    <a:lnL w="9525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>
                      <a:noFill/>
                    </a:lnR>
                    <a:lnT w="9525">
                      <a:solidFill>
                        <a:schemeClr val="bg1">
                          <a:lumMod val="50000"/>
                        </a:schemeClr>
                      </a:solidFill>
                      <a:prstDash val="sysDash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50215" y="354965"/>
            <a:ext cx="3298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Scaling:</a:t>
            </a:r>
          </a:p>
        </p:txBody>
      </p:sp>
      <p:sp>
        <p:nvSpPr>
          <p:cNvPr id="2" name="Text Box 0"/>
          <p:cNvSpPr txBox="1"/>
          <p:nvPr/>
        </p:nvSpPr>
        <p:spPr>
          <a:xfrm>
            <a:off x="577215" y="753745"/>
            <a:ext cx="7094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multiply feature counts by a sample-specific factor to account for uneven sequencing depth, transforming raw reads into relative abundances.</a:t>
            </a:r>
          </a:p>
        </p:txBody>
      </p:sp>
      <p:graphicFrame>
        <p:nvGraphicFramePr>
          <p:cNvPr id="3" name="Table 2"/>
          <p:cNvGraphicFramePr/>
          <p:nvPr>
            <p:custDataLst>
              <p:tags r:id="rId1"/>
            </p:custDataLst>
          </p:nvPr>
        </p:nvGraphicFramePr>
        <p:xfrm>
          <a:off x="704850" y="1729105"/>
          <a:ext cx="8161020" cy="265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40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78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Method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Scaling factor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Correction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Count type after normalization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ea typeface="Calibri" charset="0"/>
                          <a:cs typeface="Arial Bold" panose="020B0604020202090204" charset="0"/>
                        </a:rPr>
                        <a:t>Application and limits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TSS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Total number of sample reads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Total reads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Relative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  <a:sym typeface="+mn-ea"/>
                        </a:rPr>
                        <a:t>recommend </a:t>
                      </a: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for beta diversity analysis</a:t>
                      </a:r>
                    </a:p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200" b="0">
                          <a:solidFill>
                            <a:schemeClr val="bg2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failure to account for heteroscedasticity</a:t>
                      </a:r>
                    </a:p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200" b="0">
                          <a:solidFill>
                            <a:schemeClr val="bg2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dominated by few highly abundant features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CSS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Cumulative sum of counts (up to threshold q)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Sequencing depth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Relative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recommend for controlling the FDR in data with large group sizes when performing differential abundance analysis</a:t>
                      </a:r>
                    </a:p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200" b="0">
                          <a:solidFill>
                            <a:schemeClr val="bg2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determination of the thresholds could fail due to high count variability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UQ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Upper quartile counts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Sequencing depth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Relative</a:t>
                      </a: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altLang="zh-CN" sz="12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50215" y="354965"/>
            <a:ext cx="3298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Transformation </a:t>
            </a:r>
            <a:r>
              <a:rPr lang="en-US" sz="2000" b="1">
                <a:latin typeface="Ayuthaya" panose="00000400000000000000" charset="0"/>
                <a:cs typeface="Ayuthaya" panose="00000400000000000000" charset="0"/>
              </a:rPr>
              <a:t>I</a:t>
            </a:r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:</a:t>
            </a:r>
          </a:p>
        </p:txBody>
      </p:sp>
      <p:sp>
        <p:nvSpPr>
          <p:cNvPr id="2" name="Text Box 0"/>
          <p:cNvSpPr txBox="1"/>
          <p:nvPr/>
        </p:nvSpPr>
        <p:spPr>
          <a:xfrm>
            <a:off x="577215" y="753745"/>
            <a:ext cx="31019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stabilize the variance of the data</a:t>
            </a:r>
          </a:p>
        </p:txBody>
      </p:sp>
      <p:graphicFrame>
        <p:nvGraphicFramePr>
          <p:cNvPr id="4" name="Table 3"/>
          <p:cNvGraphicFramePr/>
          <p:nvPr>
            <p:custDataLst>
              <p:tags r:id="rId1"/>
            </p:custDataLst>
          </p:nvPr>
        </p:nvGraphicFramePr>
        <p:xfrm>
          <a:off x="721995" y="1473200"/>
          <a:ext cx="8161020" cy="2681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89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06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Method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Scaling factor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Correction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Count type after normalization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ea typeface="Calibri" charset="0"/>
                          <a:cs typeface="Arial Bold" panose="020B0604020202090204" charset="0"/>
                        </a:rPr>
                        <a:t>Application and limits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VST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Median ratio of gene counts relative to geometric mean per gene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Sequencing depth, compositionality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Absolute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less influenced by a few preferentially sampled feature</a:t>
                      </a:r>
                    </a:p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200" b="0">
                          <a:solidFill>
                            <a:schemeClr val="bg2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assume most features are not differential abundant, and there is an approximately balanced amount of increased/decreased abundance</a:t>
                      </a:r>
                    </a:p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200" b="0">
                          <a:solidFill>
                            <a:schemeClr val="bg2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pseudocount required</a:t>
                      </a:r>
                    </a:p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200" b="1">
                          <a:solidFill>
                            <a:schemeClr val="bg2"/>
                          </a:solidFill>
                          <a:latin typeface="Arial Bold" panose="020B0604020202090204" charset="0"/>
                          <a:cs typeface="Arial Bold" panose="020B0604020202090204" charset="0"/>
                          <a:sym typeface="+mn-ea"/>
                        </a:rPr>
                        <a:t>CLR and VST </a:t>
                      </a:r>
                      <a:r>
                        <a:rPr lang="en-US" altLang="zh-CN" sz="1200" b="0">
                          <a:solidFill>
                            <a:schemeClr val="bg2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  <a:sym typeface="+mn-ea"/>
                        </a:rPr>
                        <a:t>generates negative values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  <a:sym typeface="+mn-ea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sym typeface="SimSun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  <a:sym typeface="+mn-e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23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TMM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Trimmed mean of logged expression ratios/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Inverse Variance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Sequencing depth, compositionality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Absolute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CLR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Log ratio of observed values and their geometric means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Compositionality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Relative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RLE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Ratio between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gene abundances and their geometric mean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Sequencing depth, compositionality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Relative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450215" y="354965"/>
            <a:ext cx="3298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Transformation </a:t>
            </a:r>
            <a:r>
              <a:rPr lang="en-US" sz="2000" b="1">
                <a:latin typeface="Ayuthaya" panose="00000400000000000000" charset="0"/>
                <a:cs typeface="Ayuthaya" panose="00000400000000000000" charset="0"/>
              </a:rPr>
              <a:t>II</a:t>
            </a:r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:</a:t>
            </a:r>
          </a:p>
        </p:txBody>
      </p:sp>
      <p:sp>
        <p:nvSpPr>
          <p:cNvPr id="2" name="Text Box 0"/>
          <p:cNvSpPr txBox="1"/>
          <p:nvPr/>
        </p:nvSpPr>
        <p:spPr>
          <a:xfrm>
            <a:off x="577215" y="753745"/>
            <a:ext cx="64674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Arial Regular" panose="020B0604020202090204" charset="0"/>
                <a:cs typeface="Arial Regular" panose="020B0604020202090204" charset="0"/>
                <a:sym typeface="+mn-ea"/>
              </a:rPr>
              <a:t>designed for </a:t>
            </a:r>
            <a:r>
              <a:rPr lang="en-US">
                <a:sym typeface="+mn-ea"/>
              </a:rPr>
              <a:t>microbiome data; </a:t>
            </a:r>
            <a:r>
              <a:rPr lang="en-US"/>
              <a:t>address the compositionality and </a:t>
            </a:r>
            <a:r>
              <a:rPr lang="en-US" altLang="zh-CN">
                <a:latin typeface="Arial Regular" panose="020B0604020202090204" charset="0"/>
                <a:cs typeface="Arial Regular" panose="020B0604020202090204" charset="0"/>
                <a:sym typeface="+mn-ea"/>
              </a:rPr>
              <a:t>sparsity; </a:t>
            </a:r>
            <a:endParaRPr lang="en-US"/>
          </a:p>
        </p:txBody>
      </p:sp>
      <p:graphicFrame>
        <p:nvGraphicFramePr>
          <p:cNvPr id="7" name="Table 6"/>
          <p:cNvGraphicFramePr/>
          <p:nvPr>
            <p:custDataLst>
              <p:tags r:id="rId1"/>
            </p:custDataLst>
          </p:nvPr>
        </p:nvGraphicFramePr>
        <p:xfrm>
          <a:off x="577215" y="1318895"/>
          <a:ext cx="8185150" cy="332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39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68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Method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Scaling factor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Correction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Count type after normalization</a:t>
                      </a:r>
                      <a:endParaRPr lang="en-US" altLang="zh-CN" sz="12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200" b="1">
                          <a:solidFill>
                            <a:srgbClr val="000000"/>
                          </a:solidFill>
                          <a:latin typeface="Arial Bold" panose="020B0604020202090204" charset="0"/>
                          <a:ea typeface="Calibri" charset="0"/>
                          <a:cs typeface="Arial Bold" panose="020B0604020202090204" charset="0"/>
                        </a:rPr>
                        <a:t> Application and limits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8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ANCOM-BC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Ratio of expected absolute abundance to ratio of library size to microbial load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Sequencing depth,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compositionality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Absolute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  <a:sym typeface="+mn-ea"/>
                        </a:rPr>
                        <a:t>eliminate the differential sampling fractions between each group and allow inference of absolute abundance from relative abundance</a:t>
                      </a:r>
                      <a:endParaRPr lang="en-US" altLang="zh-CN" sz="1100" b="0">
                        <a:solidFill>
                          <a:schemeClr val="accent4">
                            <a:lumMod val="50000"/>
                          </a:schemeClr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  <a:sym typeface="+mn-ea"/>
                      </a:endParaRPr>
                    </a:p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100" b="0">
                          <a:solidFill>
                            <a:schemeClr val="bg2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  <a:sym typeface="+mn-ea"/>
                        </a:rPr>
                        <a:t>failure when the sample sizes are very small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84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Wrench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Group-wise and sample-wise compositional bias factor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Sequencing depth, compositionality, sparsity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Absolute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remove sequencing machine-induced biases</a:t>
                      </a:r>
                    </a:p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100" b="0">
                          <a:solidFill>
                            <a:schemeClr val="bg2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</a:rPr>
                        <a:t>inability to normalize based on continuous covariates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57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GMPR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Arial Bold" panose="020B0604020202090204" charset="0"/>
                        <a:ea typeface="Calibri" charset="0"/>
                        <a:cs typeface="Arial Bold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Geometric mean of the pairwise ratio of nonzero counts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Sequencing depth, compositionality,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sparsity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cs typeface="Arial Regular" panose="020B0604020202090204" charset="0"/>
                        </a:rPr>
                        <a:t>Relative</a:t>
                      </a:r>
                      <a:endParaRPr lang="en-US" altLang="zh-CN" sz="1100" b="0">
                        <a:solidFill>
                          <a:srgbClr val="000000"/>
                        </a:solidFill>
                        <a:latin typeface="Arial Regular" panose="020B0604020202090204" charset="0"/>
                        <a:ea typeface="Calibri" charset="0"/>
                        <a:cs typeface="Arial Regular" panose="020B060402020209020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100" b="0">
                          <a:solidFill>
                            <a:srgbClr val="000000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  <a:sym typeface="+mn-ea"/>
                        </a:rPr>
                        <a:t>yields better FDR and higher power in the context of differential abundance testing </a:t>
                      </a:r>
                    </a:p>
                    <a:p>
                      <a:pPr marL="171450" indent="-171450">
                        <a:buFont typeface="Arial" panose="020B0604020202090204" pitchFamily="34" charset="0"/>
                        <a:buChar char="•"/>
                      </a:pPr>
                      <a:r>
                        <a:rPr lang="en-US" altLang="zh-CN" sz="1100" b="0">
                          <a:solidFill>
                            <a:schemeClr val="bg2"/>
                          </a:solidFill>
                          <a:latin typeface="Arial Regular" panose="020B0604020202090204" charset="0"/>
                          <a:ea typeface="Calibri" charset="0"/>
                          <a:cs typeface="Arial Regular" panose="020B0604020202090204" charset="0"/>
                          <a:sym typeface="+mn-ea"/>
                        </a:rPr>
                        <a:t>failure for distanced based statistical methods such as the permutational multivariate differential testing PERMANOVA, clustering, or ordination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395220" y="2106295"/>
            <a:ext cx="4035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Bold" panose="020B0604020202090204" charset="0"/>
                <a:cs typeface="Arial Bold" panose="020B0604020202090204" charset="0"/>
              </a:rPr>
              <a:t>Results from reviews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e4e091c-ff5a-4db5-9f2d-48b20ea9c28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7efe1f4-82c8-48b7-aa51-282b0e44cfb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7efe1f4-82c8-48b7-aa51-282b0e44cfb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7efe1f4-82c8-48b7-aa51-282b0e44cfb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ed123d1-ec44-47f8-a8be-d2d289d047c3}"/>
</p:tagLst>
</file>

<file path=ppt/theme/theme1.xml><?xml version="1.0" encoding="utf-8"?>
<a:theme xmlns:a="http://schemas.openxmlformats.org/drawingml/2006/main" name="Teaching Methods Thesis by Slidesgo">
  <a:themeElements>
    <a:clrScheme name="Simple Light">
      <a:dk1>
        <a:srgbClr val="FAFDF4"/>
      </a:dk1>
      <a:lt1>
        <a:srgbClr val="FFFFFF"/>
      </a:lt1>
      <a:dk2>
        <a:srgbClr val="2B842D"/>
      </a:dk2>
      <a:lt2>
        <a:srgbClr val="8CBBA2"/>
      </a:lt2>
      <a:accent1>
        <a:srgbClr val="FAFDF4"/>
      </a:accent1>
      <a:accent2>
        <a:srgbClr val="0C3821"/>
      </a:accent2>
      <a:accent3>
        <a:srgbClr val="73A88C"/>
      </a:accent3>
      <a:accent4>
        <a:srgbClr val="8CBBA2"/>
      </a:accent4>
      <a:accent5>
        <a:srgbClr val="538169"/>
      </a:accent5>
      <a:accent6>
        <a:srgbClr val="CEE283"/>
      </a:accent6>
      <a:hlink>
        <a:srgbClr val="0C38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aching Methods Thesis by Slidesgo">
  <a:themeElements>
    <a:clrScheme name="Simple Light">
      <a:dk1>
        <a:srgbClr val="FAFDF4"/>
      </a:dk1>
      <a:lt1>
        <a:srgbClr val="FFFFFF"/>
      </a:lt1>
      <a:dk2>
        <a:srgbClr val="2B842D"/>
      </a:dk2>
      <a:lt2>
        <a:srgbClr val="8CBBA2"/>
      </a:lt2>
      <a:accent1>
        <a:srgbClr val="FAFDF4"/>
      </a:accent1>
      <a:accent2>
        <a:srgbClr val="0C3821"/>
      </a:accent2>
      <a:accent3>
        <a:srgbClr val="73A88C"/>
      </a:accent3>
      <a:accent4>
        <a:srgbClr val="8CBBA2"/>
      </a:accent4>
      <a:accent5>
        <a:srgbClr val="538169"/>
      </a:accent5>
      <a:accent6>
        <a:srgbClr val="CEE283"/>
      </a:accent6>
      <a:hlink>
        <a:srgbClr val="0C38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Macintosh PowerPoint</Application>
  <PresentationFormat>On-screen Show (16:9)</PresentationFormat>
  <Paragraphs>187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Oxygen</vt:lpstr>
      <vt:lpstr>Lobster Two</vt:lpstr>
      <vt:lpstr>Helvetica Regular</vt:lpstr>
      <vt:lpstr>Arial</vt:lpstr>
      <vt:lpstr>Wingdings</vt:lpstr>
      <vt:lpstr>Arial Bold</vt:lpstr>
      <vt:lpstr>Ayuthaya</vt:lpstr>
      <vt:lpstr>Times New Roman</vt:lpstr>
      <vt:lpstr>Arial Regular</vt:lpstr>
      <vt:lpstr>Teaching Methods Thesis by Slidesgo</vt:lpstr>
      <vt:lpstr>1_Teaching Methods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984,300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Yao Lu_x000d_2022-Oct-03</dc:title>
  <dc:creator/>
  <cp:lastModifiedBy>Bridget O'Brien</cp:lastModifiedBy>
  <cp:revision>21</cp:revision>
  <dcterms:created xsi:type="dcterms:W3CDTF">2022-10-03T12:10:48Z</dcterms:created>
  <dcterms:modified xsi:type="dcterms:W3CDTF">2022-10-06T19:18:19Z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1033-3.1.4.5932</vt:lpwstr>
  </property>
</Properties>
</file>